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4" r:id="rId3"/>
    <p:sldId id="266" r:id="rId4"/>
    <p:sldId id="289" r:id="rId5"/>
    <p:sldId id="285" r:id="rId6"/>
    <p:sldId id="267" r:id="rId7"/>
    <p:sldId id="268" r:id="rId8"/>
    <p:sldId id="270" r:id="rId9"/>
    <p:sldId id="279" r:id="rId10"/>
    <p:sldId id="282" r:id="rId11"/>
    <p:sldId id="269" r:id="rId12"/>
    <p:sldId id="283" r:id="rId13"/>
    <p:sldId id="280" r:id="rId14"/>
    <p:sldId id="290" r:id="rId15"/>
    <p:sldId id="312" r:id="rId16"/>
    <p:sldId id="302" r:id="rId17"/>
    <p:sldId id="300" r:id="rId18"/>
    <p:sldId id="309" r:id="rId19"/>
    <p:sldId id="287" r:id="rId20"/>
    <p:sldId id="307" r:id="rId21"/>
    <p:sldId id="310" r:id="rId22"/>
    <p:sldId id="284" r:id="rId23"/>
    <p:sldId id="305" r:id="rId24"/>
    <p:sldId id="311" r:id="rId25"/>
    <p:sldId id="298" r:id="rId26"/>
    <p:sldId id="299" r:id="rId27"/>
    <p:sldId id="293" r:id="rId28"/>
    <p:sldId id="308" r:id="rId29"/>
    <p:sldId id="313" r:id="rId30"/>
    <p:sldId id="314" r:id="rId31"/>
    <p:sldId id="294" r:id="rId32"/>
    <p:sldId id="286" r:id="rId33"/>
    <p:sldId id="292" r:id="rId34"/>
    <p:sldId id="295" r:id="rId35"/>
    <p:sldId id="304" r:id="rId36"/>
    <p:sldId id="296" r:id="rId37"/>
    <p:sldId id="263"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8" d="100"/>
          <a:sy n="88" d="100"/>
        </p:scale>
        <p:origin x="-426" y="-108"/>
      </p:cViewPr>
      <p:guideLst>
        <p:guide orient="horz" pos="2160"/>
        <p:guide pos="3840"/>
      </p:guideLst>
    </p:cSldViewPr>
  </p:slideViewPr>
  <p:notesTextViewPr>
    <p:cViewPr>
      <p:scale>
        <a:sx n="3" d="2"/>
        <a:sy n="3" d="2"/>
      </p:scale>
      <p:origin x="0" y="0"/>
    </p:cViewPr>
  </p:notesTextViewPr>
  <p:notesViewPr>
    <p:cSldViewPr snapToGrid="0" showGuides="1">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Baubereich\Hausmodell%20Interaktiv\151002%20&#220;bersicht%20Variante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anchor="t" anchorCtr="0"/>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de-DE" sz="1200" dirty="0">
                <a:latin typeface="Verdana" pitchFamily="34" charset="0"/>
                <a:ea typeface="Verdana" pitchFamily="34" charset="0"/>
                <a:cs typeface="Verdana" pitchFamily="34" charset="0"/>
              </a:rPr>
              <a:t>Heizungsgrundvarianten </a:t>
            </a:r>
            <a:r>
              <a:rPr lang="de-DE" sz="1200" baseline="0" dirty="0">
                <a:latin typeface="Verdana" pitchFamily="34" charset="0"/>
                <a:ea typeface="Verdana" pitchFamily="34" charset="0"/>
                <a:cs typeface="Verdana" pitchFamily="34" charset="0"/>
              </a:rPr>
              <a:t>- Gebäudehülle </a:t>
            </a:r>
            <a:r>
              <a:rPr lang="de-DE" sz="1200" baseline="0" dirty="0" smtClean="0">
                <a:latin typeface="Verdana" pitchFamily="34" charset="0"/>
                <a:ea typeface="Verdana" pitchFamily="34" charset="0"/>
                <a:cs typeface="Verdana" pitchFamily="34" charset="0"/>
              </a:rPr>
              <a:t>H‘T 100 % (=</a:t>
            </a:r>
            <a:r>
              <a:rPr lang="de-DE" sz="1200" baseline="0" dirty="0" err="1" smtClean="0">
                <a:latin typeface="Verdana" pitchFamily="34" charset="0"/>
                <a:ea typeface="Verdana" pitchFamily="34" charset="0"/>
                <a:cs typeface="Verdana" pitchFamily="34" charset="0"/>
              </a:rPr>
              <a:t>Mindestdämmmstandard</a:t>
            </a:r>
            <a:r>
              <a:rPr lang="de-DE" sz="1200" baseline="0" dirty="0" smtClean="0">
                <a:latin typeface="Verdana" pitchFamily="34" charset="0"/>
                <a:ea typeface="Verdana" pitchFamily="34" charset="0"/>
                <a:cs typeface="Verdana" pitchFamily="34" charset="0"/>
              </a:rPr>
              <a:t>)</a:t>
            </a:r>
            <a:endParaRPr lang="de-DE" sz="1200" dirty="0">
              <a:latin typeface="Verdana" pitchFamily="34" charset="0"/>
              <a:ea typeface="Verdana" pitchFamily="34" charset="0"/>
              <a:cs typeface="Verdana" pitchFamily="34" charset="0"/>
            </a:endParaRPr>
          </a:p>
        </c:rich>
      </c:tx>
      <c:layout>
        <c:manualLayout>
          <c:xMode val="edge"/>
          <c:yMode val="edge"/>
          <c:x val="0.13279939316035913"/>
          <c:y val="2.6823141119336237E-2"/>
        </c:manualLayout>
      </c:layout>
      <c:overlay val="1"/>
    </c:title>
    <c:autoTitleDeleted val="0"/>
    <c:plotArea>
      <c:layout/>
      <c:barChart>
        <c:barDir val="col"/>
        <c:grouping val="clustered"/>
        <c:varyColors val="0"/>
        <c:ser>
          <c:idx val="1"/>
          <c:order val="0"/>
          <c:tx>
            <c:v>Gas-BW_freie Lüftung</c:v>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Rechenvar.'!$H$59</c:f>
              <c:numCache>
                <c:formatCode>0.00</c:formatCode>
                <c:ptCount val="1"/>
                <c:pt idx="0">
                  <c:v>87.95</c:v>
                </c:pt>
              </c:numCache>
            </c:numRef>
          </c:val>
        </c:ser>
        <c:ser>
          <c:idx val="2"/>
          <c:order val="1"/>
          <c:tx>
            <c:v>Gas-BW_Solar 6m²_Abluft</c:v>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Rechenvar.'!$H$7</c:f>
              <c:numCache>
                <c:formatCode>0.00</c:formatCode>
                <c:ptCount val="1"/>
                <c:pt idx="0">
                  <c:v>76.11999999999999</c:v>
                </c:pt>
              </c:numCache>
            </c:numRef>
          </c:val>
        </c:ser>
        <c:ser>
          <c:idx val="3"/>
          <c:order val="2"/>
          <c:tx>
            <c:v>Gas-BW_Solar 6m²_freie Lüftung</c:v>
          </c:tx>
          <c:spPr>
            <a:solidFill>
              <a:schemeClr val="accent6"/>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Rechenvar.'!$H$60</c:f>
              <c:numCache>
                <c:formatCode>0.00</c:formatCode>
                <c:ptCount val="1"/>
                <c:pt idx="0">
                  <c:v>72.84</c:v>
                </c:pt>
              </c:numCache>
            </c:numRef>
          </c:val>
        </c:ser>
        <c:ser>
          <c:idx val="4"/>
          <c:order val="3"/>
          <c:tx>
            <c:v>Luft-WP_freie Lüftung</c:v>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Rechenvar.'!$H$161</c:f>
              <c:numCache>
                <c:formatCode>0.00</c:formatCode>
                <c:ptCount val="1"/>
                <c:pt idx="0">
                  <c:v>45.25</c:v>
                </c:pt>
              </c:numCache>
            </c:numRef>
          </c:val>
        </c:ser>
        <c:ser>
          <c:idx val="5"/>
          <c:order val="4"/>
          <c:tx>
            <c:v>Sole-WP_freie Lüftung</c:v>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Rechenvar.'!$H$212</c:f>
              <c:numCache>
                <c:formatCode>0.00</c:formatCode>
                <c:ptCount val="1"/>
                <c:pt idx="0">
                  <c:v>39.720000000000013</c:v>
                </c:pt>
              </c:numCache>
            </c:numRef>
          </c:val>
        </c:ser>
        <c:ser>
          <c:idx val="6"/>
          <c:order val="5"/>
          <c:tx>
            <c:v>Pellet_freie Lüftung</c:v>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Rechenvar.'!$H$110</c:f>
              <c:numCache>
                <c:formatCode>0.00</c:formatCode>
                <c:ptCount val="1"/>
                <c:pt idx="0">
                  <c:v>29.35</c:v>
                </c:pt>
              </c:numCache>
            </c:numRef>
          </c:val>
        </c:ser>
        <c:ser>
          <c:idx val="8"/>
          <c:order val="6"/>
          <c:tx>
            <c:v>Luft-WP_PV 5 kWp_freie Lüftung</c:v>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Rechenvar.'!$H$170</c:f>
              <c:numCache>
                <c:formatCode>0.00</c:formatCode>
                <c:ptCount val="1"/>
                <c:pt idx="0">
                  <c:v>25</c:v>
                </c:pt>
              </c:numCache>
            </c:numRef>
          </c:val>
        </c:ser>
        <c:ser>
          <c:idx val="9"/>
          <c:order val="7"/>
          <c:tx>
            <c:v>Luft-WP_PV 10 kWp_freie Lüftung</c:v>
          </c:tx>
          <c:spPr>
            <a:solidFill>
              <a:schemeClr val="tx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Lit>
              <c:ptCount val="1"/>
              <c:pt idx="0">
                <c:v>Zusatzsysteme</c:v>
              </c:pt>
            </c:strLit>
          </c:cat>
          <c:val>
            <c:numRef>
              <c:f>'Tab 1 Rechenvar.'!$H$174</c:f>
              <c:numCache>
                <c:formatCode>0.00</c:formatCode>
                <c:ptCount val="1"/>
                <c:pt idx="0">
                  <c:v>16.89</c:v>
                </c:pt>
              </c:numCache>
            </c:numRef>
          </c:val>
        </c:ser>
        <c:dLbls>
          <c:showLegendKey val="0"/>
          <c:showVal val="0"/>
          <c:showCatName val="0"/>
          <c:showSerName val="0"/>
          <c:showPercent val="0"/>
          <c:showBubbleSize val="0"/>
        </c:dLbls>
        <c:gapWidth val="291"/>
        <c:overlap val="-60"/>
        <c:axId val="219932160"/>
        <c:axId val="219933696"/>
      </c:barChart>
      <c:catAx>
        <c:axId val="219932160"/>
        <c:scaling>
          <c:orientation val="minMax"/>
        </c:scaling>
        <c:delete val="1"/>
        <c:axPos val="b"/>
        <c:numFmt formatCode="General" sourceLinked="0"/>
        <c:majorTickMark val="out"/>
        <c:minorTickMark val="none"/>
        <c:tickLblPos val="none"/>
        <c:crossAx val="219933696"/>
        <c:crosses val="autoZero"/>
        <c:auto val="1"/>
        <c:lblAlgn val="ctr"/>
        <c:lblOffset val="100"/>
        <c:noMultiLvlLbl val="0"/>
      </c:catAx>
      <c:valAx>
        <c:axId val="219933696"/>
        <c:scaling>
          <c:orientation val="minMax"/>
        </c:scaling>
        <c:delete val="0"/>
        <c:axPos val="l"/>
        <c:majorGridlines/>
        <c:title>
          <c:tx>
            <c:rich>
              <a:bodyPr rot="-5400000" vert="horz"/>
              <a:lstStyle/>
              <a:p>
                <a:pPr>
                  <a:defRPr sz="1200" b="1">
                    <a:latin typeface="Verdana" pitchFamily="34" charset="0"/>
                    <a:ea typeface="Verdana" pitchFamily="34" charset="0"/>
                    <a:cs typeface="Verdana" pitchFamily="34" charset="0"/>
                  </a:defRPr>
                </a:pPr>
                <a:r>
                  <a:rPr lang="en-US" sz="1200" b="1">
                    <a:latin typeface="Verdana" pitchFamily="34" charset="0"/>
                    <a:ea typeface="Verdana" pitchFamily="34" charset="0"/>
                    <a:cs typeface="Verdana" pitchFamily="34" charset="0"/>
                  </a:rPr>
                  <a:t>Jahres-Primärenergiebedarf</a:t>
                </a:r>
                <a:r>
                  <a:rPr lang="en-US" sz="1200" b="1" baseline="0">
                    <a:latin typeface="Verdana" pitchFamily="34" charset="0"/>
                    <a:ea typeface="Verdana" pitchFamily="34" charset="0"/>
                    <a:cs typeface="Verdana" pitchFamily="34" charset="0"/>
                  </a:rPr>
                  <a:t> QP</a:t>
                </a:r>
                <a:r>
                  <a:rPr lang="en-US" sz="1200" b="1" baseline="-25000">
                    <a:latin typeface="Verdana" pitchFamily="34" charset="0"/>
                    <a:ea typeface="Verdana" pitchFamily="34" charset="0"/>
                    <a:cs typeface="Verdana" pitchFamily="34" charset="0"/>
                  </a:rPr>
                  <a:t>Ist</a:t>
                </a:r>
                <a:r>
                  <a:rPr lang="en-US" sz="1200" b="1" baseline="0">
                    <a:latin typeface="Verdana" pitchFamily="34" charset="0"/>
                    <a:ea typeface="Verdana" pitchFamily="34" charset="0"/>
                    <a:cs typeface="Verdana" pitchFamily="34" charset="0"/>
                  </a:rPr>
                  <a:t> [kWh/(m²a)]</a:t>
                </a:r>
                <a:endParaRPr lang="en-US" sz="1200" b="1">
                  <a:latin typeface="Verdana" pitchFamily="34" charset="0"/>
                  <a:ea typeface="Verdana" pitchFamily="34" charset="0"/>
                  <a:cs typeface="Verdana" pitchFamily="34" charset="0"/>
                </a:endParaRPr>
              </a:p>
            </c:rich>
          </c:tx>
          <c:layout>
            <c:manualLayout>
              <c:xMode val="edge"/>
              <c:yMode val="edge"/>
              <c:x val="8.6840693997398341E-3"/>
              <c:y val="6.8057515668156279E-2"/>
            </c:manualLayout>
          </c:layout>
          <c:overlay val="0"/>
        </c:title>
        <c:numFmt formatCode="0.00" sourceLinked="1"/>
        <c:majorTickMark val="out"/>
        <c:minorTickMark val="none"/>
        <c:tickLblPos val="nextTo"/>
        <c:crossAx val="219932160"/>
        <c:crosses val="autoZero"/>
        <c:crossBetween val="between"/>
      </c:valAx>
    </c:plotArea>
    <c:legend>
      <c:legendPos val="b"/>
      <c:layout>
        <c:manualLayout>
          <c:xMode val="edge"/>
          <c:yMode val="edge"/>
          <c:x val="6.0999322154592833E-2"/>
          <c:y val="0.86024835159239332"/>
          <c:w val="0.93563493421100774"/>
          <c:h val="0.13347751688704584"/>
        </c:manualLayout>
      </c:layout>
      <c:overlay val="0"/>
      <c:txPr>
        <a:bodyPr/>
        <a:lstStyle/>
        <a:p>
          <a:pPr>
            <a:defRPr>
              <a:latin typeface="Verdana" pitchFamily="34" charset="0"/>
              <a:ea typeface="Verdana" pitchFamily="34" charset="0"/>
              <a:cs typeface="Verdana" pitchFamily="34" charset="0"/>
            </a:defRPr>
          </a:pPr>
          <a:endParaRPr lang="de-DE"/>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0.08821</cdr:x>
      <cdr:y>0.22984</cdr:y>
    </cdr:from>
    <cdr:to>
      <cdr:x>0.98338</cdr:x>
      <cdr:y>0.23126</cdr:y>
    </cdr:to>
    <cdr:sp macro="" textlink="">
      <cdr:nvSpPr>
        <cdr:cNvPr id="7" name="Gerade Verbindung 6"/>
        <cdr:cNvSpPr/>
      </cdr:nvSpPr>
      <cdr:spPr>
        <a:xfrm xmlns:a="http://schemas.openxmlformats.org/drawingml/2006/main">
          <a:off x="821533" y="1381099"/>
          <a:ext cx="8337016" cy="8533"/>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cdr:x>
      <cdr:y>0</cdr:y>
    </cdr:from>
    <cdr:to>
      <cdr:x>1</cdr:x>
      <cdr:y>2.13677E-7</cdr:y>
    </cdr:to>
    <cdr:cxnSp macro="">
      <cdr:nvCxnSpPr>
        <cdr:cNvPr id="4" name="Gerade Verbindung 3"/>
        <cdr:cNvCxnSpPr/>
      </cdr:nvCxnSpPr>
      <cdr:spPr>
        <a:xfrm xmlns:a="http://schemas.openxmlformats.org/drawingml/2006/main" flipV="1">
          <a:off x="0" y="0"/>
          <a:ext cx="7630583" cy="1"/>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0.57203</cdr:x>
      <cdr:y>0.16865</cdr:y>
    </cdr:from>
    <cdr:to>
      <cdr:x>0.81946</cdr:x>
      <cdr:y>0.21003</cdr:y>
    </cdr:to>
    <cdr:sp macro="" textlink="">
      <cdr:nvSpPr>
        <cdr:cNvPr id="5" name="Textfeld 9"/>
        <cdr:cNvSpPr txBox="1"/>
      </cdr:nvSpPr>
      <cdr:spPr>
        <a:xfrm xmlns:a="http://schemas.openxmlformats.org/drawingml/2006/main">
          <a:off x="5327522" y="1013428"/>
          <a:ext cx="2304384" cy="248635"/>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chemeClr val="accent3">
              <a:lumMod val="7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de-DE" sz="1100">
              <a:solidFill>
                <a:sysClr val="windowText" lastClr="000000"/>
              </a:solidFill>
              <a:latin typeface="Calibri"/>
              <a:ea typeface="+mn-ea"/>
              <a:cs typeface="+mn-cs"/>
            </a:rPr>
            <a:t>QP</a:t>
          </a:r>
          <a:r>
            <a:rPr lang="de-DE" sz="1100" baseline="-25000">
              <a:solidFill>
                <a:sysClr val="windowText" lastClr="000000"/>
              </a:solidFill>
              <a:latin typeface="Calibri"/>
              <a:ea typeface="+mn-ea"/>
              <a:cs typeface="+mn-cs"/>
            </a:rPr>
            <a:t>max </a:t>
          </a:r>
          <a:r>
            <a:rPr lang="de-DE" sz="1100">
              <a:solidFill>
                <a:sysClr val="windowText" lastClr="000000"/>
              </a:solidFill>
              <a:latin typeface="Calibri"/>
              <a:ea typeface="+mn-ea"/>
              <a:cs typeface="+mn-cs"/>
            </a:rPr>
            <a:t>EnEV 2014 </a:t>
          </a:r>
          <a:r>
            <a:rPr lang="de-DE" sz="1100" baseline="0">
              <a:solidFill>
                <a:sysClr val="windowText" lastClr="000000"/>
              </a:solidFill>
              <a:latin typeface="Calibri"/>
              <a:ea typeface="+mn-ea"/>
              <a:cs typeface="+mn-cs"/>
            </a:rPr>
            <a:t> = </a:t>
          </a:r>
          <a:r>
            <a:rPr lang="de-DE" sz="1100">
              <a:solidFill>
                <a:sysClr val="windowText" lastClr="000000"/>
              </a:solidFill>
              <a:latin typeface="Calibri"/>
              <a:ea typeface="+mn-ea"/>
              <a:cs typeface="+mn-cs"/>
            </a:rPr>
            <a:t>75,25 kWh/(m²a) </a:t>
          </a:r>
          <a:endParaRPr lang="de-DE"/>
        </a:p>
      </cdr:txBody>
    </cdr:sp>
  </cdr:relSizeAnchor>
  <cdr:relSizeAnchor xmlns:cdr="http://schemas.openxmlformats.org/drawingml/2006/chartDrawing">
    <cdr:from>
      <cdr:x>0.57401</cdr:x>
      <cdr:y>0.33882</cdr:y>
    </cdr:from>
    <cdr:to>
      <cdr:x>0.82202</cdr:x>
      <cdr:y>0.38241</cdr:y>
    </cdr:to>
    <cdr:sp macro="" textlink="">
      <cdr:nvSpPr>
        <cdr:cNvPr id="10" name="Textfeld 9"/>
        <cdr:cNvSpPr txBox="1"/>
      </cdr:nvSpPr>
      <cdr:spPr>
        <a:xfrm xmlns:a="http://schemas.openxmlformats.org/drawingml/2006/main">
          <a:off x="5345946" y="2035959"/>
          <a:ext cx="2309773" cy="261947"/>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rgbClr val="9BBB59">
              <a:lumMod val="75000"/>
            </a:srgb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1100">
              <a:solidFill>
                <a:sysClr val="windowText" lastClr="000000"/>
              </a:solidFill>
              <a:latin typeface="Calibri"/>
            </a:rPr>
            <a:t>QP</a:t>
          </a:r>
          <a:r>
            <a:rPr lang="de-DE" sz="1100" baseline="-25000">
              <a:solidFill>
                <a:sysClr val="windowText" lastClr="000000"/>
              </a:solidFill>
              <a:latin typeface="Calibri"/>
            </a:rPr>
            <a:t>max </a:t>
          </a:r>
          <a:r>
            <a:rPr lang="de-DE" sz="1100">
              <a:solidFill>
                <a:sysClr val="windowText" lastClr="000000"/>
              </a:solidFill>
            </a:rPr>
            <a:t>EnEV 2016 </a:t>
          </a:r>
          <a:r>
            <a:rPr lang="de-DE" sz="1100" baseline="0">
              <a:solidFill>
                <a:sysClr val="windowText" lastClr="000000"/>
              </a:solidFill>
            </a:rPr>
            <a:t> = </a:t>
          </a:r>
          <a:r>
            <a:rPr lang="de-DE" sz="1100">
              <a:solidFill>
                <a:sysClr val="windowText" lastClr="000000"/>
              </a:solidFill>
            </a:rPr>
            <a:t>54,79</a:t>
          </a:r>
          <a:r>
            <a:rPr lang="de-DE" sz="1100" baseline="0">
              <a:solidFill>
                <a:sysClr val="windowText" lastClr="000000"/>
              </a:solidFill>
            </a:rPr>
            <a:t> </a:t>
          </a:r>
          <a:r>
            <a:rPr lang="de-DE" sz="1100">
              <a:solidFill>
                <a:sysClr val="windowText" lastClr="000000"/>
              </a:solidFill>
              <a:latin typeface="Calibri"/>
              <a:ea typeface="+mn-ea"/>
              <a:cs typeface="+mn-cs"/>
            </a:rPr>
            <a:t>kWh/(m²a) </a:t>
          </a:r>
          <a:endParaRPr lang="de-DE" sz="1100">
            <a:solidFill>
              <a:sysClr val="windowText" lastClr="000000"/>
            </a:solidFill>
          </a:endParaRPr>
        </a:p>
      </cdr:txBody>
    </cdr:sp>
  </cdr:relSizeAnchor>
  <cdr:relSizeAnchor xmlns:cdr="http://schemas.openxmlformats.org/drawingml/2006/chartDrawing">
    <cdr:from>
      <cdr:x>0.08809</cdr:x>
      <cdr:y>0.39628</cdr:y>
    </cdr:from>
    <cdr:to>
      <cdr:x>0.98326</cdr:x>
      <cdr:y>0.3977</cdr:y>
    </cdr:to>
    <cdr:sp macro="" textlink="">
      <cdr:nvSpPr>
        <cdr:cNvPr id="11" name="Gerade Verbindung 10"/>
        <cdr:cNvSpPr/>
      </cdr:nvSpPr>
      <cdr:spPr>
        <a:xfrm xmlns:a="http://schemas.openxmlformats.org/drawingml/2006/main">
          <a:off x="820430" y="2381210"/>
          <a:ext cx="8337017" cy="8533"/>
        </a:xfrm>
        <a:prstGeom xmlns:a="http://schemas.openxmlformats.org/drawingml/2006/main" prst="line">
          <a:avLst/>
        </a:prstGeom>
        <a:noFill xmlns:a="http://schemas.openxmlformats.org/drawingml/2006/main"/>
        <a:ln xmlns:a="http://schemas.openxmlformats.org/drawingml/2006/main" w="3810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BF94D-CC45-41A6-A4D4-BA485F946F0F}" type="datetimeFigureOut">
              <a:rPr lang="de-DE" smtClean="0"/>
              <a:pPr/>
              <a:t>10.09.2019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8B765-B975-4E98-92CF-4AAAD2E709DF}" type="slidenum">
              <a:rPr lang="de-DE" smtClean="0"/>
              <a:pPr/>
              <a:t>‹Nr.›</a:t>
            </a:fld>
            <a:endParaRPr lang="de-DE"/>
          </a:p>
        </p:txBody>
      </p:sp>
    </p:spTree>
    <p:extLst>
      <p:ext uri="{BB962C8B-B14F-4D97-AF65-F5344CB8AC3E}">
        <p14:creationId xmlns:p14="http://schemas.microsoft.com/office/powerpoint/2010/main" val="179965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smtClean="0"/>
              <a:t>Wer ist die SAENA? /</a:t>
            </a:r>
            <a:r>
              <a:rPr lang="de-DE" sz="1200" b="1" baseline="0" dirty="0" smtClean="0"/>
              <a:t> Wofür sind wir da? / Was machen wir? / Was sind unsere aufgaben?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dirty="0" smtClean="0"/>
              <a:t>unabhängiges Zentrum zum Thema Energieeffizienz</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b="0" baseline="0" dirty="0" smtClean="0"/>
              <a:t>energiepolitisches Sprachrohr des Freistaates, w</a:t>
            </a:r>
            <a:r>
              <a:rPr lang="de-DE" sz="1200" dirty="0" smtClean="0"/>
              <a:t>ird </a:t>
            </a:r>
            <a:r>
              <a:rPr lang="de-DE" sz="1200" baseline="0" dirty="0" smtClean="0"/>
              <a:t>vom Freistaat als Kompetenzzentrum für Energiefragen eingesetzt</a:t>
            </a:r>
          </a:p>
          <a:p>
            <a:pPr marL="171450" lvl="0" indent="-171450">
              <a:buFont typeface="Arial" panose="020B0604020202020204" pitchFamily="34" charset="0"/>
              <a:buChar char="•"/>
            </a:pPr>
            <a:r>
              <a:rPr lang="de-DE" sz="1200" dirty="0" smtClean="0"/>
              <a:t>kundenneutrale unabhängige Beratung </a:t>
            </a:r>
          </a:p>
          <a:p>
            <a:pPr marL="171450" lvl="0" indent="-171450">
              <a:buFont typeface="Arial" panose="020B0604020202020204" pitchFamily="34" charset="0"/>
              <a:buChar char="•"/>
            </a:pPr>
            <a:r>
              <a:rPr lang="de-DE" sz="1200" dirty="0" smtClean="0"/>
              <a:t>nicht-profitorientierte, öffentliche, staatliche Institution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baseline="0" dirty="0" smtClean="0"/>
              <a:t>SAB hält 51% Anteil, Freistaat 49 %</a:t>
            </a:r>
          </a:p>
          <a:p>
            <a:pPr marL="171450" lvl="0" indent="-171450">
              <a:buFont typeface="Arial" panose="020B0604020202020204" pitchFamily="34" charset="0"/>
              <a:buChar char="•"/>
            </a:pPr>
            <a:r>
              <a:rPr lang="de-DE" sz="1200" dirty="0" smtClean="0"/>
              <a:t>kein Eingriff in den Markt, keine Konkurrenz zu Unternehmen am Markt (bspw.</a:t>
            </a:r>
            <a:r>
              <a:rPr lang="de-DE" sz="1200" baseline="0" dirty="0" smtClean="0"/>
              <a:t> Energieberater)</a:t>
            </a:r>
            <a:endParaRPr lang="de-DE" sz="1200" dirty="0" smtClean="0"/>
          </a:p>
          <a:p>
            <a:pPr marL="171450" indent="-171450">
              <a:buFont typeface="Arial" panose="020B0604020202020204" pitchFamily="34" charset="0"/>
              <a:buChar char="•"/>
            </a:pPr>
            <a:r>
              <a:rPr lang="de-DE" sz="1200" baseline="0" dirty="0" smtClean="0"/>
              <a:t>Informiert und Sensibilisiert für einen nachhaltige Nutzung von Energie</a:t>
            </a:r>
          </a:p>
          <a:p>
            <a:pPr marL="171450" indent="-171450">
              <a:buFont typeface="Arial" panose="020B0604020202020204" pitchFamily="34" charset="0"/>
              <a:buChar char="•"/>
            </a:pPr>
            <a:r>
              <a:rPr lang="de-DE" sz="1200" baseline="0" dirty="0" smtClean="0"/>
              <a:t>Mehrere Fachbereiche: Effizienz in Unternehmen, Effizienz in Kommunen, Effiziente Mobilität, Erneuerbare Energien, </a:t>
            </a:r>
          </a:p>
          <a:p>
            <a:pPr marL="171450" indent="-171450">
              <a:buFont typeface="Arial" panose="020B0604020202020204" pitchFamily="34" charset="0"/>
              <a:buChar char="•"/>
            </a:pPr>
            <a:r>
              <a:rPr lang="de-DE" sz="1200" baseline="0" dirty="0" smtClean="0"/>
              <a:t>Leistet Öffentlichkeitsarbeit in Sachsen auch für Schulen </a:t>
            </a:r>
          </a:p>
          <a:p>
            <a:pPr marL="171450" indent="-171450">
              <a:buFont typeface="Arial" panose="020B0604020202020204" pitchFamily="34" charset="0"/>
              <a:buChar char="•"/>
            </a:pPr>
            <a:r>
              <a:rPr lang="de-DE" sz="1200" baseline="0" dirty="0" smtClean="0"/>
              <a:t>Gibt Informationen und Beweggründe an die sächsische Staatsregierung aus der Öffentlichkeit zurück</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AAABA136-E841-4620-8123-576AE2AD9E93}" type="slidenum">
              <a:rPr lang="de-DE" smtClean="0"/>
              <a:pPr/>
              <a:t>2</a:t>
            </a:fld>
            <a:endParaRPr lang="de-DE"/>
          </a:p>
        </p:txBody>
      </p:sp>
    </p:spTree>
    <p:extLst>
      <p:ext uri="{BB962C8B-B14F-4D97-AF65-F5344CB8AC3E}">
        <p14:creationId xmlns:p14="http://schemas.microsoft.com/office/powerpoint/2010/main" val="956532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xmlns=""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graphicFrame>
        <p:nvGraphicFramePr>
          <p:cNvPr id="5" name="Objekt 4">
            <a:extLst>
              <a:ext uri="{FF2B5EF4-FFF2-40B4-BE49-F238E27FC236}">
                <a16:creationId xmlns:a16="http://schemas.microsoft.com/office/drawing/2014/main" xmlns="" id="{C6DDC299-CED7-4DA1-999D-256E9B709F34}"/>
              </a:ext>
            </a:extLst>
          </p:cNvPr>
          <p:cNvGraphicFramePr>
            <a:graphicFrameLocks noChangeAspect="1"/>
          </p:cNvGraphicFramePr>
          <p:nvPr userDrawn="1">
            <p:extLst>
              <p:ext uri="{D42A27DB-BD31-4B8C-83A1-F6EECF244321}">
                <p14:modId xmlns:p14="http://schemas.microsoft.com/office/powerpoint/2010/main" val="3196956286"/>
              </p:ext>
            </p:extLst>
          </p:nvPr>
        </p:nvGraphicFramePr>
        <p:xfrm>
          <a:off x="-1" y="0"/>
          <a:ext cx="12191999" cy="4719850"/>
        </p:xfrm>
        <a:graphic>
          <a:graphicData uri="http://schemas.openxmlformats.org/presentationml/2006/ole">
            <mc:AlternateContent xmlns:mc="http://schemas.openxmlformats.org/markup-compatibility/2006">
              <mc:Choice xmlns:v="urn:schemas-microsoft-com:vml" Requires="v">
                <p:oleObj spid="_x0000_s1048" r:id="rId3" imgW="13587302" imgH="5269841" progId="">
                  <p:embed/>
                </p:oleObj>
              </mc:Choice>
              <mc:Fallback>
                <p:oleObj r:id="rId3" imgW="13587302" imgH="5269841" progId="">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1999" cy="471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oliennummernplatzhalter 5">
            <a:extLst>
              <a:ext uri="{FF2B5EF4-FFF2-40B4-BE49-F238E27FC236}">
                <a16:creationId xmlns:a16="http://schemas.microsoft.com/office/drawing/2014/main" xmlns=""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sp>
        <p:nvSpPr>
          <p:cNvPr id="2" name="Titel 1">
            <a:extLst>
              <a:ext uri="{FF2B5EF4-FFF2-40B4-BE49-F238E27FC236}">
                <a16:creationId xmlns:a16="http://schemas.microsoft.com/office/drawing/2014/main" xmlns=""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Vortragstitel</a:t>
            </a:r>
          </a:p>
        </p:txBody>
      </p:sp>
      <p:sp>
        <p:nvSpPr>
          <p:cNvPr id="3" name="Untertitel 2">
            <a:extLst>
              <a:ext uri="{FF2B5EF4-FFF2-40B4-BE49-F238E27FC236}">
                <a16:creationId xmlns:a16="http://schemas.microsoft.com/office/drawing/2014/main" xmlns="" id="{AA3DDB8D-5B1B-4347-B41A-0E0BBBAFEA57}"/>
              </a:ext>
            </a:extLst>
          </p:cNvPr>
          <p:cNvSpPr>
            <a:spLocks noGrp="1"/>
          </p:cNvSpPr>
          <p:nvPr>
            <p:ph type="subTitle" idx="1" hasCustomPrompt="1"/>
          </p:nvPr>
        </p:nvSpPr>
        <p:spPr>
          <a:xfrm>
            <a:off x="569501" y="3156286"/>
            <a:ext cx="9144000" cy="516698"/>
          </a:xfrm>
          <a:prstGeom prst="rect">
            <a:avLst/>
          </a:prstGeom>
        </p:spPr>
        <p:txBody>
          <a:bodyPr/>
          <a:lstStyle>
            <a:lvl1pPr marL="0" indent="0" algn="l">
              <a:buNone/>
              <a:defRPr sz="2800" b="1">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Zeit und Ort der Veranstaltung</a:t>
            </a:r>
          </a:p>
        </p:txBody>
      </p:sp>
      <p:sp>
        <p:nvSpPr>
          <p:cNvPr id="14" name="Rechteck 13">
            <a:extLst>
              <a:ext uri="{FF2B5EF4-FFF2-40B4-BE49-F238E27FC236}">
                <a16:creationId xmlns:a16="http://schemas.microsoft.com/office/drawing/2014/main" xmlns="" id="{54AC7D43-59D8-4381-A063-76B7B78ADD57}"/>
              </a:ext>
            </a:extLst>
          </p:cNvPr>
          <p:cNvSpPr/>
          <p:nvPr userDrawn="1"/>
        </p:nvSpPr>
        <p:spPr>
          <a:xfrm>
            <a:off x="0" y="4590261"/>
            <a:ext cx="12192000" cy="226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xmlns="" id="{0C1304B8-0108-45E1-8604-A3CECF03E8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
        <p:nvSpPr>
          <p:cNvPr id="24" name="Textplatzhalter 23">
            <a:extLst>
              <a:ext uri="{FF2B5EF4-FFF2-40B4-BE49-F238E27FC236}">
                <a16:creationId xmlns:a16="http://schemas.microsoft.com/office/drawing/2014/main" xmlns="" id="{DB1E5F59-BE40-4BE7-BB8A-ADD51DE400C9}"/>
              </a:ext>
            </a:extLst>
          </p:cNvPr>
          <p:cNvSpPr>
            <a:spLocks noGrp="1"/>
          </p:cNvSpPr>
          <p:nvPr>
            <p:ph type="body" sz="quarter" idx="10" hasCustomPrompt="1"/>
          </p:nvPr>
        </p:nvSpPr>
        <p:spPr>
          <a:xfrm>
            <a:off x="575036" y="3788945"/>
            <a:ext cx="9138465" cy="685355"/>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stStyle>
          <a:p>
            <a:pPr lvl="0"/>
            <a:r>
              <a:rPr lang="de-DE" dirty="0"/>
              <a:t>Referent: Name</a:t>
            </a:r>
          </a:p>
        </p:txBody>
      </p:sp>
      <p:pic>
        <p:nvPicPr>
          <p:cNvPr id="11" name="Grafik 10"/>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69501" y="5420797"/>
            <a:ext cx="4140000" cy="1118115"/>
          </a:xfrm>
          <a:prstGeom prst="rect">
            <a:avLst/>
          </a:prstGeom>
        </p:spPr>
      </p:pic>
    </p:spTree>
    <p:extLst>
      <p:ext uri="{BB962C8B-B14F-4D97-AF65-F5344CB8AC3E}">
        <p14:creationId xmlns:p14="http://schemas.microsoft.com/office/powerpoint/2010/main" val="3369111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xmlns=""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xmlns=""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xmlns=""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275793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xmlns="" id="{6E7F4D7B-5844-49BC-B31A-3AD7E8D91846}"/>
              </a:ext>
            </a:extLst>
          </p:cNvPr>
          <p:cNvSpPr>
            <a:spLocks noGrp="1"/>
          </p:cNvSpPr>
          <p:nvPr>
            <p:ph sz="quarter" idx="15" hasCustomPrompt="1"/>
          </p:nvPr>
        </p:nvSpPr>
        <p:spPr>
          <a:xfrm>
            <a:off x="581025"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xmlns="" id="{C0475A76-5E59-4135-80DB-5ABD78AB61FC}"/>
              </a:ext>
            </a:extLst>
          </p:cNvPr>
          <p:cNvSpPr>
            <a:spLocks noGrp="1"/>
          </p:cNvSpPr>
          <p:nvPr>
            <p:ph sz="quarter" idx="16" hasCustomPrompt="1"/>
          </p:nvPr>
        </p:nvSpPr>
        <p:spPr>
          <a:xfrm>
            <a:off x="5762291"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Tree>
    <p:extLst>
      <p:ext uri="{BB962C8B-B14F-4D97-AF65-F5344CB8AC3E}">
        <p14:creationId xmlns:p14="http://schemas.microsoft.com/office/powerpoint/2010/main" val="18777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e">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xmlns="" id="{6E7F4D7B-5844-49BC-B31A-3AD7E8D91846}"/>
              </a:ext>
            </a:extLst>
          </p:cNvPr>
          <p:cNvSpPr>
            <a:spLocks noGrp="1"/>
          </p:cNvSpPr>
          <p:nvPr>
            <p:ph sz="quarter" idx="15" hasCustomPrompt="1"/>
          </p:nvPr>
        </p:nvSpPr>
        <p:spPr>
          <a:xfrm>
            <a:off x="581026" y="2022764"/>
            <a:ext cx="8145880"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5" name="Textplatzhalter 4">
            <a:extLst>
              <a:ext uri="{FF2B5EF4-FFF2-40B4-BE49-F238E27FC236}">
                <a16:creationId xmlns:a16="http://schemas.microsoft.com/office/drawing/2014/main" xmlns="" id="{AE7A0EEA-0092-4166-A405-DB525B5E154E}"/>
              </a:ext>
            </a:extLst>
          </p:cNvPr>
          <p:cNvSpPr>
            <a:spLocks noGrp="1"/>
          </p:cNvSpPr>
          <p:nvPr>
            <p:ph type="body" sz="quarter" idx="16" hasCustomPrompt="1"/>
          </p:nvPr>
        </p:nvSpPr>
        <p:spPr>
          <a:xfrm>
            <a:off x="8943474" y="2022764"/>
            <a:ext cx="2582779" cy="4097049"/>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Tree>
    <p:extLst>
      <p:ext uri="{BB962C8B-B14F-4D97-AF65-F5344CB8AC3E}">
        <p14:creationId xmlns:p14="http://schemas.microsoft.com/office/powerpoint/2010/main" val="119718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xmlns=""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xmlns=""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5" name="Textplatzhalter 4">
            <a:extLst>
              <a:ext uri="{FF2B5EF4-FFF2-40B4-BE49-F238E27FC236}">
                <a16:creationId xmlns:a16="http://schemas.microsoft.com/office/drawing/2014/main" xmlns="" id="{AE7A0EEA-0092-4166-A405-DB525B5E154E}"/>
              </a:ext>
            </a:extLst>
          </p:cNvPr>
          <p:cNvSpPr>
            <a:spLocks noGrp="1"/>
          </p:cNvSpPr>
          <p:nvPr>
            <p:ph type="body" sz="quarter" idx="16" hasCustomPrompt="1"/>
          </p:nvPr>
        </p:nvSpPr>
        <p:spPr>
          <a:xfrm>
            <a:off x="580959"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Bildplatzhalter 6">
            <a:extLst>
              <a:ext uri="{FF2B5EF4-FFF2-40B4-BE49-F238E27FC236}">
                <a16:creationId xmlns:a16="http://schemas.microsoft.com/office/drawing/2014/main" xmlns="" id="{E819E8C6-A378-4FEA-BC3F-226F80624641}"/>
              </a:ext>
            </a:extLst>
          </p:cNvPr>
          <p:cNvSpPr>
            <a:spLocks noGrp="1"/>
          </p:cNvSpPr>
          <p:nvPr>
            <p:ph type="pic" sz="quarter" idx="17"/>
          </p:nvPr>
        </p:nvSpPr>
        <p:spPr>
          <a:xfrm>
            <a:off x="581025" y="2018463"/>
            <a:ext cx="3252788" cy="3625477"/>
          </a:xfrm>
          <a:prstGeom prst="rect">
            <a:avLst/>
          </a:prstGeom>
        </p:spPr>
        <p:txBody>
          <a:bodyPr/>
          <a:lstStyle>
            <a:lvl1pPr marL="0" indent="0">
              <a:buNone/>
              <a:defRPr/>
            </a:lvl1pPr>
          </a:lstStyle>
          <a:p>
            <a:endParaRPr lang="de-DE" dirty="0"/>
          </a:p>
        </p:txBody>
      </p:sp>
      <p:sp>
        <p:nvSpPr>
          <p:cNvPr id="8" name="Bildplatzhalter 6">
            <a:extLst>
              <a:ext uri="{FF2B5EF4-FFF2-40B4-BE49-F238E27FC236}">
                <a16:creationId xmlns:a16="http://schemas.microsoft.com/office/drawing/2014/main" xmlns="" id="{9B92AADB-8818-48E7-830A-D910FDB5D2C3}"/>
              </a:ext>
            </a:extLst>
          </p:cNvPr>
          <p:cNvSpPr>
            <a:spLocks noGrp="1"/>
          </p:cNvSpPr>
          <p:nvPr>
            <p:ph type="pic" sz="quarter" idx="18"/>
          </p:nvPr>
        </p:nvSpPr>
        <p:spPr>
          <a:xfrm>
            <a:off x="4078204" y="2018463"/>
            <a:ext cx="3252788" cy="3625477"/>
          </a:xfrm>
          <a:prstGeom prst="rect">
            <a:avLst/>
          </a:prstGeom>
        </p:spPr>
        <p:txBody>
          <a:bodyPr/>
          <a:lstStyle>
            <a:lvl1pPr marL="0" indent="0">
              <a:buNone/>
              <a:defRPr/>
            </a:lvl1pPr>
          </a:lstStyle>
          <a:p>
            <a:endParaRPr lang="de-DE" dirty="0"/>
          </a:p>
        </p:txBody>
      </p:sp>
      <p:sp>
        <p:nvSpPr>
          <p:cNvPr id="9" name="Bildplatzhalter 6">
            <a:extLst>
              <a:ext uri="{FF2B5EF4-FFF2-40B4-BE49-F238E27FC236}">
                <a16:creationId xmlns:a16="http://schemas.microsoft.com/office/drawing/2014/main" xmlns="" id="{EC5E5615-D01E-45EC-B5C0-CD8CA5587761}"/>
              </a:ext>
            </a:extLst>
          </p:cNvPr>
          <p:cNvSpPr>
            <a:spLocks noGrp="1"/>
          </p:cNvSpPr>
          <p:nvPr>
            <p:ph type="pic" sz="quarter" idx="19"/>
          </p:nvPr>
        </p:nvSpPr>
        <p:spPr>
          <a:xfrm>
            <a:off x="7575383" y="2018463"/>
            <a:ext cx="3252788" cy="3625477"/>
          </a:xfrm>
          <a:prstGeom prst="rect">
            <a:avLst/>
          </a:prstGeom>
        </p:spPr>
        <p:txBody>
          <a:bodyPr/>
          <a:lstStyle>
            <a:lvl1pPr marL="0" indent="0">
              <a:buNone/>
              <a:defRPr/>
            </a:lvl1pPr>
          </a:lstStyle>
          <a:p>
            <a:endParaRPr lang="de-DE" dirty="0"/>
          </a:p>
        </p:txBody>
      </p:sp>
      <p:sp>
        <p:nvSpPr>
          <p:cNvPr id="10" name="Textplatzhalter 4">
            <a:extLst>
              <a:ext uri="{FF2B5EF4-FFF2-40B4-BE49-F238E27FC236}">
                <a16:creationId xmlns:a16="http://schemas.microsoft.com/office/drawing/2014/main" xmlns="" id="{F5B0464C-71CA-48B1-A878-E3EE8A0191F6}"/>
              </a:ext>
            </a:extLst>
          </p:cNvPr>
          <p:cNvSpPr>
            <a:spLocks noGrp="1"/>
          </p:cNvSpPr>
          <p:nvPr>
            <p:ph type="body" sz="quarter" idx="20" hasCustomPrompt="1"/>
          </p:nvPr>
        </p:nvSpPr>
        <p:spPr>
          <a:xfrm>
            <a:off x="4078204"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1" name="Textplatzhalter 4">
            <a:extLst>
              <a:ext uri="{FF2B5EF4-FFF2-40B4-BE49-F238E27FC236}">
                <a16:creationId xmlns:a16="http://schemas.microsoft.com/office/drawing/2014/main" xmlns="" id="{00396965-6868-40B3-8383-0C59613757D4}"/>
              </a:ext>
            </a:extLst>
          </p:cNvPr>
          <p:cNvSpPr>
            <a:spLocks noGrp="1"/>
          </p:cNvSpPr>
          <p:nvPr>
            <p:ph type="body" sz="quarter" idx="21" hasCustomPrompt="1"/>
          </p:nvPr>
        </p:nvSpPr>
        <p:spPr>
          <a:xfrm>
            <a:off x="7575383" y="5709571"/>
            <a:ext cx="3252788" cy="473075"/>
          </a:xfrm>
          <a:prstGeom prst="rect">
            <a:avLst/>
          </a:prstGeom>
        </p:spPr>
        <p:txBody>
          <a:bodyPr/>
          <a:lstStyle>
            <a:lvl1pPr marL="0" indent="0">
              <a:lnSpc>
                <a:spcPts val="1900"/>
              </a:lnSpc>
              <a:spcBef>
                <a:spcPts val="0"/>
              </a:spcBef>
              <a:spcAft>
                <a:spcPts val="1000"/>
              </a:spcAft>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Tree>
    <p:extLst>
      <p:ext uri="{BB962C8B-B14F-4D97-AF65-F5344CB8AC3E}">
        <p14:creationId xmlns:p14="http://schemas.microsoft.com/office/powerpoint/2010/main" val="9435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xmlns="" id="{2CEB3402-000A-413C-9CC2-C9B901C00040}"/>
              </a:ext>
            </a:extLst>
          </p:cNvPr>
          <p:cNvSpPr/>
          <p:nvPr userDrawn="1"/>
        </p:nvSpPr>
        <p:spPr>
          <a:xfrm>
            <a:off x="8219793" y="-24061"/>
            <a:ext cx="3949954" cy="689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4">
            <a:extLst>
              <a:ext uri="{FF2B5EF4-FFF2-40B4-BE49-F238E27FC236}">
                <a16:creationId xmlns:a16="http://schemas.microsoft.com/office/drawing/2014/main" xmlns=""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xmlns=""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graphicFrame>
        <p:nvGraphicFramePr>
          <p:cNvPr id="3" name="Objekt 2">
            <a:extLst>
              <a:ext uri="{FF2B5EF4-FFF2-40B4-BE49-F238E27FC236}">
                <a16:creationId xmlns:a16="http://schemas.microsoft.com/office/drawing/2014/main" xmlns="" id="{CA611068-DFC4-499F-8ECB-4758649C10DF}"/>
              </a:ext>
            </a:extLst>
          </p:cNvPr>
          <p:cNvGraphicFramePr>
            <a:graphicFrameLocks noChangeAspect="1"/>
          </p:cNvGraphicFramePr>
          <p:nvPr userDrawn="1">
            <p:extLst>
              <p:ext uri="{D42A27DB-BD31-4B8C-83A1-F6EECF244321}">
                <p14:modId xmlns:p14="http://schemas.microsoft.com/office/powerpoint/2010/main" val="2365678106"/>
              </p:ext>
            </p:extLst>
          </p:nvPr>
        </p:nvGraphicFramePr>
        <p:xfrm>
          <a:off x="0" y="-19423"/>
          <a:ext cx="12192000" cy="2763672"/>
        </p:xfrm>
        <a:graphic>
          <a:graphicData uri="http://schemas.openxmlformats.org/presentationml/2006/ole">
            <mc:AlternateContent xmlns:mc="http://schemas.openxmlformats.org/markup-compatibility/2006">
              <mc:Choice xmlns:v="urn:schemas-microsoft-com:vml" Requires="v">
                <p:oleObj spid="_x0000_s2072" r:id="rId3" imgW="13587302" imgH="3085714" progId="">
                  <p:embed/>
                </p:oleObj>
              </mc:Choice>
              <mc:Fallback>
                <p:oleObj r:id="rId3" imgW="13587302" imgH="3085714" progId="">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23"/>
                        <a:ext cx="12192000" cy="2763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a:extLst>
              <a:ext uri="{FF2B5EF4-FFF2-40B4-BE49-F238E27FC236}">
                <a16:creationId xmlns:a16="http://schemas.microsoft.com/office/drawing/2014/main" xmlns=""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Vielen Dank</a:t>
            </a:r>
            <a:br>
              <a:rPr lang="de-DE" dirty="0"/>
            </a:br>
            <a:r>
              <a:rPr lang="de-DE" dirty="0"/>
              <a:t>für Ihre Aufmerksamkeit</a:t>
            </a:r>
          </a:p>
        </p:txBody>
      </p:sp>
      <p:sp>
        <p:nvSpPr>
          <p:cNvPr id="14" name="Rechteck 13">
            <a:extLst>
              <a:ext uri="{FF2B5EF4-FFF2-40B4-BE49-F238E27FC236}">
                <a16:creationId xmlns:a16="http://schemas.microsoft.com/office/drawing/2014/main" xmlns="" id="{54AC7D43-59D8-4381-A063-76B7B78ADD57}"/>
              </a:ext>
            </a:extLst>
          </p:cNvPr>
          <p:cNvSpPr/>
          <p:nvPr userDrawn="1"/>
        </p:nvSpPr>
        <p:spPr>
          <a:xfrm>
            <a:off x="0" y="2613890"/>
            <a:ext cx="12169748" cy="424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xmlns="" id="{4FF2EF32-C3FA-44BC-8DED-97E3250386B1}"/>
              </a:ext>
            </a:extLst>
          </p:cNvPr>
          <p:cNvSpPr>
            <a:spLocks noGrp="1"/>
          </p:cNvSpPr>
          <p:nvPr>
            <p:ph type="body" sz="quarter" idx="10" hasCustomPrompt="1"/>
          </p:nvPr>
        </p:nvSpPr>
        <p:spPr>
          <a:xfrm>
            <a:off x="569913" y="3001963"/>
            <a:ext cx="8172450" cy="3086966"/>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Referent: Silvio </a:t>
            </a:r>
            <a:r>
              <a:rPr lang="de-DE" dirty="0" err="1"/>
              <a:t>Sehrklug</a:t>
            </a:r>
            <a:endParaRPr lang="de-DE" dirty="0"/>
          </a:p>
          <a:p>
            <a:pPr lvl="0"/>
            <a:endParaRPr lang="de-DE" dirty="0"/>
          </a:p>
          <a:p>
            <a:pPr lvl="0"/>
            <a:r>
              <a:rPr lang="de-DE" dirty="0"/>
              <a:t>Sächsische Energieagentur – SAENA GmbH</a:t>
            </a:r>
            <a:br>
              <a:rPr lang="de-DE" dirty="0"/>
            </a:br>
            <a:r>
              <a:rPr lang="de-DE" dirty="0"/>
              <a:t>Telefon: 0351 - 4910 31..</a:t>
            </a:r>
            <a:br>
              <a:rPr lang="de-DE" dirty="0"/>
            </a:br>
            <a:r>
              <a:rPr lang="de-DE" dirty="0"/>
              <a:t>Fax: 0351 - 4910 3155</a:t>
            </a:r>
            <a:br>
              <a:rPr lang="de-DE" dirty="0"/>
            </a:br>
            <a:r>
              <a:rPr lang="de-DE" dirty="0"/>
              <a:t>E-Mail: name@saena.de</a:t>
            </a:r>
            <a:br>
              <a:rPr lang="de-DE" dirty="0"/>
            </a:br>
            <a:r>
              <a:rPr lang="de-DE" dirty="0"/>
              <a:t>Internet: www.saena.de</a:t>
            </a:r>
          </a:p>
          <a:p>
            <a:pPr lvl="0"/>
            <a:endParaRPr lang="de-DE" dirty="0"/>
          </a:p>
          <a:p>
            <a:pPr lvl="0"/>
            <a:endParaRPr lang="de-DE" dirty="0"/>
          </a:p>
        </p:txBody>
      </p:sp>
      <p:pic>
        <p:nvPicPr>
          <p:cNvPr id="13" name="Grafik 12">
            <a:extLst>
              <a:ext uri="{FF2B5EF4-FFF2-40B4-BE49-F238E27FC236}">
                <a16:creationId xmlns:a16="http://schemas.microsoft.com/office/drawing/2014/main" xmlns="" id="{0C1304B8-0108-45E1-8604-A3CECF03E8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Tree>
    <p:extLst>
      <p:ext uri="{BB962C8B-B14F-4D97-AF65-F5344CB8AC3E}">
        <p14:creationId xmlns:p14="http://schemas.microsoft.com/office/powerpoint/2010/main" val="161334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215" y="274954"/>
            <a:ext cx="10973571"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609215" y="1600776"/>
            <a:ext cx="10973571" cy="452593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950973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xmlns="" id="{F52E6F33-65B2-40EE-9A30-27EDBACD18D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xmlns="" id="{D921C3FA-9154-4842-9041-BEFB3090A90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feld 8">
            <a:extLst>
              <a:ext uri="{FF2B5EF4-FFF2-40B4-BE49-F238E27FC236}">
                <a16:creationId xmlns:a16="http://schemas.microsoft.com/office/drawing/2014/main" xmlns="" id="{415854B4-0CC3-4305-BB70-7FFC639DC09B}"/>
              </a:ext>
            </a:extLst>
          </p:cNvPr>
          <p:cNvSpPr txBox="1"/>
          <p:nvPr userDrawn="1"/>
        </p:nvSpPr>
        <p:spPr>
          <a:xfrm>
            <a:off x="9476929" y="6299845"/>
            <a:ext cx="2491477" cy="307777"/>
          </a:xfrm>
          <a:prstGeom prst="rect">
            <a:avLst/>
          </a:prstGeom>
          <a:noFill/>
        </p:spPr>
        <p:txBody>
          <a:bodyPr wrap="square" rtlCol="0">
            <a:spAutoFit/>
          </a:bodyPr>
          <a:lstStyle/>
          <a:p>
            <a:pPr algn="r"/>
            <a:r>
              <a:rPr lang="de-DE" sz="1400" dirty="0">
                <a:solidFill>
                  <a:srgbClr val="62BADE"/>
                </a:solidFill>
                <a:latin typeface="Verdana" panose="020B0604030504040204" pitchFamily="34" charset="0"/>
                <a:ea typeface="Verdana" panose="020B0604030504040204" pitchFamily="34" charset="0"/>
              </a:rPr>
              <a:t>Seite </a:t>
            </a:r>
            <a:fld id="{470E017C-A4BC-414A-BCF6-811F4613F025}" type="slidenum">
              <a:rPr lang="de-DE" sz="1400" smtClean="0">
                <a:solidFill>
                  <a:srgbClr val="62BADE"/>
                </a:solidFill>
                <a:latin typeface="Verdana" panose="020B0604030504040204" pitchFamily="34" charset="0"/>
                <a:ea typeface="Verdana" panose="020B0604030504040204" pitchFamily="34" charset="0"/>
              </a:rPr>
              <a:pPr algn="r"/>
              <a:t>‹Nr.›</a:t>
            </a:fld>
            <a:endParaRPr lang="de-DE" sz="1400" dirty="0">
              <a:solidFill>
                <a:srgbClr val="62BAD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4052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ab.sachsen.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ttp://www.energieagentur.nrw/kwk/waermepumpe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lernhelfer.de/" TargetMode="External"/><Relationship Id="rId2" Type="http://schemas.openxmlformats.org/officeDocument/2006/relationships/hyperlink" Target="http://www.energie-lexikon.info/"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083566-BFCE-4E8B-BAD2-9B9EBC4DC088}"/>
              </a:ext>
            </a:extLst>
          </p:cNvPr>
          <p:cNvSpPr>
            <a:spLocks noGrp="1"/>
          </p:cNvSpPr>
          <p:nvPr>
            <p:ph type="ctrTitle"/>
          </p:nvPr>
        </p:nvSpPr>
        <p:spPr>
          <a:xfrm>
            <a:off x="569500" y="1042153"/>
            <a:ext cx="10041349" cy="1959650"/>
          </a:xfrm>
        </p:spPr>
        <p:txBody>
          <a:bodyPr>
            <a:normAutofit/>
          </a:bodyPr>
          <a:lstStyle/>
          <a:p>
            <a:pPr>
              <a:defRPr/>
            </a:pPr>
            <a:r>
              <a:rPr lang="de-DE" dirty="0" smtClean="0">
                <a:ea typeface="ＭＳ Ｐゴシック" pitchFamily="16" charset="-128"/>
              </a:rPr>
              <a:t>Einsatzmöglichkeiten Erneuerbarer Energien in Wohngebäuden</a:t>
            </a:r>
            <a:endParaRPr lang="de-DE" dirty="0">
              <a:ea typeface="ＭＳ Ｐゴシック" pitchFamily="16" charset="-128"/>
            </a:endParaRPr>
          </a:p>
        </p:txBody>
      </p:sp>
      <p:sp>
        <p:nvSpPr>
          <p:cNvPr id="3" name="Untertitel 2">
            <a:extLst>
              <a:ext uri="{FF2B5EF4-FFF2-40B4-BE49-F238E27FC236}">
                <a16:creationId xmlns:a16="http://schemas.microsoft.com/office/drawing/2014/main" xmlns="" id="{220CF06B-00F3-4FF8-9236-E03D5B64B1DA}"/>
              </a:ext>
            </a:extLst>
          </p:cNvPr>
          <p:cNvSpPr>
            <a:spLocks noGrp="1"/>
          </p:cNvSpPr>
          <p:nvPr>
            <p:ph type="subTitle" idx="1"/>
          </p:nvPr>
        </p:nvSpPr>
        <p:spPr>
          <a:xfrm>
            <a:off x="569501" y="3156286"/>
            <a:ext cx="10041348" cy="516698"/>
          </a:xfrm>
        </p:spPr>
        <p:txBody>
          <a:bodyPr/>
          <a:lstStyle/>
          <a:p>
            <a:r>
              <a:rPr lang="de-DE" dirty="0" smtClean="0"/>
              <a:t>Tag der Erneuerbaren Energien in Reichenbach</a:t>
            </a:r>
            <a:endParaRPr lang="de-DE" dirty="0"/>
          </a:p>
        </p:txBody>
      </p:sp>
      <p:sp>
        <p:nvSpPr>
          <p:cNvPr id="4" name="Textplatzhalter 3">
            <a:extLst>
              <a:ext uri="{FF2B5EF4-FFF2-40B4-BE49-F238E27FC236}">
                <a16:creationId xmlns:a16="http://schemas.microsoft.com/office/drawing/2014/main" xmlns="" id="{4D8B632C-D59B-4F45-9AA1-23C82848F9BC}"/>
              </a:ext>
            </a:extLst>
          </p:cNvPr>
          <p:cNvSpPr>
            <a:spLocks noGrp="1"/>
          </p:cNvSpPr>
          <p:nvPr>
            <p:ph type="body" sz="quarter" idx="10"/>
          </p:nvPr>
        </p:nvSpPr>
        <p:spPr/>
        <p:txBody>
          <a:bodyPr/>
          <a:lstStyle/>
          <a:p>
            <a:r>
              <a:rPr lang="de-DE" dirty="0"/>
              <a:t>Ihr Referent: </a:t>
            </a:r>
            <a:r>
              <a:rPr lang="de-DE" dirty="0" smtClean="0"/>
              <a:t>Stefan Vetter</a:t>
            </a:r>
            <a:endParaRPr lang="de-DE" dirty="0"/>
          </a:p>
        </p:txBody>
      </p:sp>
    </p:spTree>
    <p:extLst>
      <p:ext uri="{BB962C8B-B14F-4D97-AF65-F5344CB8AC3E}">
        <p14:creationId xmlns:p14="http://schemas.microsoft.com/office/powerpoint/2010/main" val="403446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1544154" y="5616447"/>
            <a:ext cx="9103693" cy="1241553"/>
          </a:xfrm>
          <a:prstGeom prst="rect">
            <a:avLst/>
          </a:prstGeom>
          <a:solidFill>
            <a:schemeClr val="bg1"/>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algn="ctr"/>
            <a:endParaRPr lang="de-DE" sz="1632">
              <a:solidFill>
                <a:srgbClr val="000000"/>
              </a:solidFill>
              <a:ea typeface="ＭＳ Ｐゴシック" pitchFamily="16" charset="-128"/>
            </a:endParaRPr>
          </a:p>
        </p:txBody>
      </p:sp>
      <p:graphicFrame>
        <p:nvGraphicFramePr>
          <p:cNvPr id="7" name="Diagramm 6"/>
          <p:cNvGraphicFramePr>
            <a:graphicFrameLocks noGrp="1"/>
          </p:cNvGraphicFramePr>
          <p:nvPr>
            <p:extLst>
              <p:ext uri="{D42A27DB-BD31-4B8C-83A1-F6EECF244321}">
                <p14:modId xmlns:p14="http://schemas.microsoft.com/office/powerpoint/2010/main" val="2271448812"/>
              </p:ext>
            </p:extLst>
          </p:nvPr>
        </p:nvGraphicFramePr>
        <p:xfrm>
          <a:off x="552987" y="1245010"/>
          <a:ext cx="9558422" cy="5448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platzhalter 2"/>
          <p:cNvSpPr>
            <a:spLocks noGrp="1"/>
          </p:cNvSpPr>
          <p:nvPr>
            <p:ph type="body" sz="quarter" idx="12"/>
          </p:nvPr>
        </p:nvSpPr>
        <p:spPr>
          <a:xfrm>
            <a:off x="552987" y="693738"/>
            <a:ext cx="10582340" cy="956175"/>
          </a:xfrm>
        </p:spPr>
        <p:txBody>
          <a:bodyPr/>
          <a:lstStyle/>
          <a:p>
            <a:r>
              <a:rPr lang="de-DE" dirty="0"/>
              <a:t>Auswirkung der </a:t>
            </a:r>
            <a:r>
              <a:rPr lang="de-DE" dirty="0" smtClean="0"/>
              <a:t>EnEV auf </a:t>
            </a:r>
            <a:r>
              <a:rPr lang="de-DE" dirty="0"/>
              <a:t>das </a:t>
            </a:r>
            <a:r>
              <a:rPr lang="de-DE" dirty="0" smtClean="0"/>
              <a:t>Heizsystem </a:t>
            </a:r>
            <a:r>
              <a:rPr lang="de-DE" sz="1800" b="0" dirty="0" smtClean="0"/>
              <a:t>(Studie SAENA 2014)</a:t>
            </a:r>
            <a:endParaRPr lang="de-DE" sz="1800" b="0" dirty="0"/>
          </a:p>
          <a:p>
            <a:endParaRPr lang="de-DE" dirty="0"/>
          </a:p>
        </p:txBody>
      </p:sp>
    </p:spTree>
    <p:extLst>
      <p:ext uri="{BB962C8B-B14F-4D97-AF65-F5344CB8AC3E}">
        <p14:creationId xmlns:p14="http://schemas.microsoft.com/office/powerpoint/2010/main" val="4240595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60" y="893763"/>
            <a:ext cx="10582340" cy="956175"/>
          </a:xfrm>
        </p:spPr>
        <p:txBody>
          <a:bodyPr/>
          <a:lstStyle/>
          <a:p>
            <a:r>
              <a:rPr lang="de-DE" dirty="0">
                <a:solidFill>
                  <a:srgbClr val="D87800"/>
                </a:solidFill>
              </a:rPr>
              <a:t>Erneuerbare Energien Wärmegesetz </a:t>
            </a:r>
            <a:r>
              <a:rPr lang="de-DE" dirty="0"/>
              <a:t>(</a:t>
            </a:r>
            <a:r>
              <a:rPr lang="de-DE" dirty="0" err="1"/>
              <a:t>EEWärmeG</a:t>
            </a:r>
            <a:r>
              <a:rPr lang="de-DE" dirty="0"/>
              <a:t>)</a:t>
            </a:r>
            <a:r>
              <a:rPr lang="de-DE" dirty="0" smtClean="0">
                <a:solidFill>
                  <a:srgbClr val="D87800"/>
                </a:solidFill>
              </a:rPr>
              <a:t> </a:t>
            </a:r>
            <a:r>
              <a:rPr lang="de-DE" dirty="0"/>
              <a:t>- Aktuelle Anforderungen für Neubauten und </a:t>
            </a:r>
            <a:r>
              <a:rPr lang="de-DE" dirty="0" smtClean="0"/>
              <a:t>Sanierung öfftl. Gebäude</a:t>
            </a:r>
            <a:endParaRPr lang="de-DE" dirty="0"/>
          </a:p>
          <a:p>
            <a:endParaRPr lang="de-DE" dirty="0"/>
          </a:p>
        </p:txBody>
      </p:sp>
      <p:sp>
        <p:nvSpPr>
          <p:cNvPr id="8" name="Textfeld 7"/>
          <p:cNvSpPr txBox="1"/>
          <p:nvPr/>
        </p:nvSpPr>
        <p:spPr>
          <a:xfrm>
            <a:off x="580960" y="1834424"/>
            <a:ext cx="11026840" cy="4247317"/>
          </a:xfrm>
          <a:prstGeom prst="rect">
            <a:avLst/>
          </a:prstGeom>
          <a:noFill/>
        </p:spPr>
        <p:txBody>
          <a:bodyPr wrap="square" rtlCol="0">
            <a:spAutoFit/>
          </a:bodyPr>
          <a:lstStyle/>
          <a:p>
            <a:pPr>
              <a:buClr>
                <a:schemeClr val="accent4"/>
              </a:buClr>
            </a:pPr>
            <a:r>
              <a:rPr lang="de-DE" b="1" dirty="0">
                <a:solidFill>
                  <a:srgbClr val="D87800"/>
                </a:solidFill>
                <a:latin typeface="Verdana" panose="020B0604030504040204" pitchFamily="34" charset="0"/>
                <a:ea typeface="Verdana" panose="020B0604030504040204" pitchFamily="34" charset="0"/>
              </a:rPr>
              <a:t>§ 3 Nutzungspflicht für erneuerbare Energien:</a:t>
            </a:r>
          </a:p>
          <a:p>
            <a:pPr marL="285750" indent="-285750">
              <a:buClr>
                <a:schemeClr val="accent4"/>
              </a:buClr>
              <a:buFont typeface="Wingdings" panose="05000000000000000000" pitchFamily="2" charset="2"/>
              <a:buChar char="w"/>
            </a:pP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Solare Strahlungsenergie: mind. 15 % oder</a:t>
            </a:r>
          </a:p>
          <a:p>
            <a:pPr marL="285750" indent="-285750">
              <a:buClr>
                <a:schemeClr val="accent4"/>
              </a:buClr>
              <a:buFont typeface="Wingdings" panose="05000000000000000000" pitchFamily="2" charset="2"/>
              <a:buChar char="w"/>
            </a:pP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Gasförmige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Biomasse (</a:t>
            </a: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Biogas): mind. 30 % oder</a:t>
            </a:r>
          </a:p>
          <a:p>
            <a:pPr marL="285750" indent="-285750">
              <a:buClr>
                <a:schemeClr val="accent4"/>
              </a:buClr>
              <a:buFont typeface="Wingdings" panose="05000000000000000000" pitchFamily="2" charset="2"/>
              <a:buChar char="w"/>
            </a:pP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Flüssige oder feste Biomasse: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mind. 50 </a:t>
            </a: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oder</a:t>
            </a:r>
          </a:p>
          <a:p>
            <a:pPr marL="285750" indent="-285750">
              <a:buClr>
                <a:schemeClr val="accent4"/>
              </a:buClr>
              <a:buFont typeface="Wingdings" panose="05000000000000000000" pitchFamily="2" charset="2"/>
              <a:buChar char="w"/>
            </a:pP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Geothermie und Umweltwärme: mind. 50 %</a:t>
            </a:r>
          </a:p>
          <a:p>
            <a:pPr>
              <a:buClr>
                <a:schemeClr val="accent4"/>
              </a:buClr>
            </a:pP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des Wärme- und Kälteenergiebedarfs</a:t>
            </a:r>
          </a:p>
          <a:p>
            <a:pPr>
              <a:buClr>
                <a:schemeClr val="accent4"/>
              </a:buClr>
            </a:pPr>
            <a:endPar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Clr>
                <a:schemeClr val="accent4"/>
              </a:buClr>
            </a:pP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o</a:t>
            </a: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der</a:t>
            </a:r>
          </a:p>
          <a:p>
            <a:pPr>
              <a:buClr>
                <a:schemeClr val="accent4"/>
              </a:buClr>
            </a:pP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Clr>
                <a:schemeClr val="accent4"/>
              </a:buClr>
            </a:pPr>
            <a:r>
              <a:rPr lang="de-DE" b="1" dirty="0" smtClean="0">
                <a:solidFill>
                  <a:srgbClr val="D87800"/>
                </a:solidFill>
                <a:latin typeface="Verdana" panose="020B0604030504040204" pitchFamily="34" charset="0"/>
                <a:ea typeface="Verdana" panose="020B0604030504040204" pitchFamily="34" charset="0"/>
              </a:rPr>
              <a:t>§ </a:t>
            </a:r>
            <a:r>
              <a:rPr lang="de-DE" b="1" dirty="0">
                <a:solidFill>
                  <a:srgbClr val="D87800"/>
                </a:solidFill>
                <a:latin typeface="Verdana" panose="020B0604030504040204" pitchFamily="34" charset="0"/>
                <a:ea typeface="Verdana" panose="020B0604030504040204" pitchFamily="34" charset="0"/>
              </a:rPr>
              <a:t>7 Ersatzmaßnahmen: </a:t>
            </a: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entsprechende</a:t>
            </a:r>
          </a:p>
          <a:p>
            <a:pPr marL="285750" indent="-285750">
              <a:buClr>
                <a:schemeClr val="accent4"/>
              </a:buClr>
              <a:buFont typeface="Wingdings" panose="05000000000000000000" pitchFamily="2" charset="2"/>
              <a:buChar char="w"/>
            </a:pPr>
            <a:r>
              <a:rPr lang="de-DE" dirty="0" err="1">
                <a:solidFill>
                  <a:schemeClr val="tx2"/>
                </a:solidFill>
                <a:latin typeface="Verdana" panose="020B0604030504040204" pitchFamily="34" charset="0"/>
                <a:ea typeface="Verdana" panose="020B0604030504040204" pitchFamily="34" charset="0"/>
                <a:cs typeface="Verdana" panose="020B0604030504040204" pitchFamily="34" charset="0"/>
              </a:rPr>
              <a:t>Abwärmenutzung</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accent4"/>
              </a:buClr>
              <a:buFont typeface="Wingdings" panose="05000000000000000000" pitchFamily="2" charset="2"/>
              <a:buChar char="w"/>
            </a:pP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KWK-Anlagen</a:t>
            </a:r>
          </a:p>
          <a:p>
            <a:pPr marL="285750" indent="-285750">
              <a:buClr>
                <a:schemeClr val="accent4"/>
              </a:buClr>
              <a:buFont typeface="Wingdings" panose="05000000000000000000" pitchFamily="2" charset="2"/>
              <a:buChar char="w"/>
            </a:pP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Einsparung von </a:t>
            </a:r>
            <a:r>
              <a:rPr lang="de-DE" dirty="0" smtClean="0">
                <a:solidFill>
                  <a:schemeClr val="tx2"/>
                </a:solidFill>
                <a:latin typeface="Verdana" panose="020B0604030504040204" pitchFamily="34" charset="0"/>
                <a:ea typeface="Verdana" panose="020B0604030504040204" pitchFamily="34" charset="0"/>
                <a:cs typeface="Verdana" panose="020B0604030504040204" pitchFamily="34" charset="0"/>
              </a:rPr>
              <a:t>Energie mind. 15 % (Primärenergie und Wärmedämmung Gebäudehülle)</a:t>
            </a: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chemeClr val="accent4"/>
              </a:buClr>
              <a:buFont typeface="Wingdings" panose="05000000000000000000" pitchFamily="2" charset="2"/>
              <a:buChar char="w"/>
            </a:pPr>
            <a:r>
              <a:rPr lang="de-DE" dirty="0">
                <a:solidFill>
                  <a:schemeClr val="tx2"/>
                </a:solidFill>
                <a:latin typeface="Verdana" panose="020B0604030504040204" pitchFamily="34" charset="0"/>
                <a:ea typeface="Verdana" panose="020B0604030504040204" pitchFamily="34" charset="0"/>
                <a:cs typeface="Verdana" panose="020B0604030504040204" pitchFamily="34" charset="0"/>
              </a:rPr>
              <a:t>Fernwärme oder Fernkälte aus Abwärme, KWK-Anlagen oder erneuerbaren Energien</a:t>
            </a:r>
          </a:p>
          <a:p>
            <a:pPr>
              <a:buClr>
                <a:schemeClr val="accent4"/>
              </a:buClr>
            </a:pPr>
            <a:endParaRPr lang="de-DE"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Grafik 9"/>
          <p:cNvPicPr>
            <a:picLocks noChangeAspect="1"/>
          </p:cNvPicPr>
          <p:nvPr/>
        </p:nvPicPr>
        <p:blipFill rotWithShape="1">
          <a:blip r:embed="rId2" cstate="print">
            <a:extLst>
              <a:ext uri="{28A0092B-C50C-407E-A947-70E740481C1C}">
                <a14:useLocalDpi xmlns:a14="http://schemas.microsoft.com/office/drawing/2010/main" val="0"/>
              </a:ext>
            </a:extLst>
          </a:blip>
          <a:srcRect t="844" r="34834" b="-1"/>
          <a:stretch/>
        </p:blipFill>
        <p:spPr>
          <a:xfrm>
            <a:off x="8793075" y="1933884"/>
            <a:ext cx="1419560" cy="1440000"/>
          </a:xfrm>
          <a:prstGeom prst="rect">
            <a:avLst/>
          </a:prstGeom>
        </p:spPr>
      </p:pic>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r="12528" b="35157"/>
          <a:stretch/>
        </p:blipFill>
        <p:spPr>
          <a:xfrm>
            <a:off x="7172959" y="1922208"/>
            <a:ext cx="1456900" cy="1440000"/>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17113" t="-1386" r="8898" b="913"/>
          <a:stretch/>
        </p:blipFill>
        <p:spPr>
          <a:xfrm>
            <a:off x="7174173" y="3675181"/>
            <a:ext cx="1414912" cy="1440000"/>
          </a:xfrm>
          <a:prstGeom prst="rect">
            <a:avLst/>
          </a:prstGeom>
        </p:spPr>
      </p:pic>
      <p:pic>
        <p:nvPicPr>
          <p:cNvPr id="8194" name="Picture 2" descr="F:\Bilder EE EFH\IMG_3014a.jpg"/>
          <p:cNvPicPr>
            <a:picLocks noChangeAspect="1" noChangeArrowheads="1"/>
          </p:cNvPicPr>
          <p:nvPr/>
        </p:nvPicPr>
        <p:blipFill>
          <a:blip r:embed="rId5" cstate="print"/>
          <a:srcRect/>
          <a:stretch>
            <a:fillRect/>
          </a:stretch>
        </p:blipFill>
        <p:spPr bwMode="auto">
          <a:xfrm>
            <a:off x="8761413" y="3670300"/>
            <a:ext cx="1669458" cy="1440000"/>
          </a:xfrm>
          <a:prstGeom prst="rect">
            <a:avLst/>
          </a:prstGeom>
          <a:noFill/>
        </p:spPr>
      </p:pic>
    </p:spTree>
    <p:extLst>
      <p:ext uri="{BB962C8B-B14F-4D97-AF65-F5344CB8AC3E}">
        <p14:creationId xmlns:p14="http://schemas.microsoft.com/office/powerpoint/2010/main" val="775441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Energieausweis – Nachweis für EnEV und </a:t>
            </a:r>
            <a:r>
              <a:rPr lang="de-DE" dirty="0" err="1" smtClean="0"/>
              <a:t>EEWärmeG</a:t>
            </a:r>
            <a:endParaRPr lang="de-DE" dirty="0"/>
          </a:p>
        </p:txBody>
      </p:sp>
      <p:pic>
        <p:nvPicPr>
          <p:cNvPr id="6" name="Grafik 5"/>
          <p:cNvPicPr>
            <a:picLocks noChangeAspect="1"/>
          </p:cNvPicPr>
          <p:nvPr/>
        </p:nvPicPr>
        <p:blipFill rotWithShape="1">
          <a:blip r:embed="rId2"/>
          <a:srcRect l="6944" t="12361" r="57119" b="7639"/>
          <a:stretch/>
        </p:blipFill>
        <p:spPr>
          <a:xfrm>
            <a:off x="4564848" y="1374361"/>
            <a:ext cx="3725999" cy="5184000"/>
          </a:xfrm>
          <a:prstGeom prst="rect">
            <a:avLst/>
          </a:prstGeom>
        </p:spPr>
      </p:pic>
      <p:pic>
        <p:nvPicPr>
          <p:cNvPr id="7" name="Grafik 6"/>
          <p:cNvPicPr>
            <a:picLocks noChangeAspect="1"/>
          </p:cNvPicPr>
          <p:nvPr/>
        </p:nvPicPr>
        <p:blipFill rotWithShape="1">
          <a:blip r:embed="rId3"/>
          <a:srcRect l="21875" t="13333" r="41232" b="4445"/>
          <a:stretch/>
        </p:blipFill>
        <p:spPr>
          <a:xfrm>
            <a:off x="666750" y="1376875"/>
            <a:ext cx="3695777" cy="5148000"/>
          </a:xfrm>
          <a:prstGeom prst="rect">
            <a:avLst/>
          </a:prstGeom>
        </p:spPr>
      </p:pic>
      <p:sp>
        <p:nvSpPr>
          <p:cNvPr id="5" name="Textplatzhalter 1"/>
          <p:cNvSpPr>
            <a:spLocks noGrp="1"/>
          </p:cNvSpPr>
          <p:nvPr>
            <p:ph type="body" sz="quarter" idx="13"/>
          </p:nvPr>
        </p:nvSpPr>
        <p:spPr>
          <a:xfrm>
            <a:off x="8586061" y="1534329"/>
            <a:ext cx="3037668" cy="4355028"/>
          </a:xfrm>
        </p:spPr>
        <p:txBody>
          <a:bodyPr/>
          <a:lstStyle/>
          <a:p>
            <a:pPr algn="ctr"/>
            <a:r>
              <a:rPr lang="de-DE" dirty="0" smtClean="0"/>
              <a:t>Pflicht bei Neubau, komplexer Sanierung, Verkauf,  Vermietung und Verpachtung von Wohnungen oder Gebäuden. </a:t>
            </a:r>
          </a:p>
          <a:p>
            <a:pPr algn="ctr"/>
            <a:r>
              <a:rPr lang="de-DE" dirty="0" smtClean="0"/>
              <a:t>10 Jahre gültig.</a:t>
            </a:r>
          </a:p>
        </p:txBody>
      </p:sp>
    </p:spTree>
    <p:extLst>
      <p:ext uri="{BB962C8B-B14F-4D97-AF65-F5344CB8AC3E}">
        <p14:creationId xmlns:p14="http://schemas.microsoft.com/office/powerpoint/2010/main" val="121640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Bau von </a:t>
            </a:r>
            <a:r>
              <a:rPr lang="de-DE" dirty="0" err="1" smtClean="0"/>
              <a:t>Niedrigstenergiegebäuden</a:t>
            </a:r>
            <a:r>
              <a:rPr lang="de-DE" dirty="0" smtClean="0"/>
              <a:t> ab 2020 Pflicht?</a:t>
            </a:r>
          </a:p>
          <a:p>
            <a:r>
              <a:rPr lang="de-DE" dirty="0" smtClean="0"/>
              <a:t> </a:t>
            </a:r>
            <a:endParaRPr lang="de-DE" dirty="0"/>
          </a:p>
        </p:txBody>
      </p:sp>
      <p:sp>
        <p:nvSpPr>
          <p:cNvPr id="6" name="Text Box 11"/>
          <p:cNvSpPr txBox="1">
            <a:spLocks noChangeArrowheads="1"/>
          </p:cNvSpPr>
          <p:nvPr/>
        </p:nvSpPr>
        <p:spPr bwMode="auto">
          <a:xfrm>
            <a:off x="4617157" y="1584166"/>
            <a:ext cx="6669968" cy="3416320"/>
          </a:xfrm>
          <a:prstGeom prst="rect">
            <a:avLst/>
          </a:prstGeom>
          <a:noFill/>
          <a:ln w="9525">
            <a:noFill/>
            <a:miter lim="800000"/>
            <a:headEnd/>
            <a:tailEnd/>
          </a:ln>
        </p:spPr>
        <p:txBody>
          <a:bodyPr wrap="square">
            <a:spAutoFit/>
          </a:bodyPr>
          <a:lstStyle/>
          <a:p>
            <a:pPr eaLnBrk="0" hangingPunct="0">
              <a:spcBef>
                <a:spcPct val="50000"/>
              </a:spcBef>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GebäudeEnergieGesetz - GEG 2019/2020</a:t>
            </a:r>
            <a:endParaRPr lang="de-DE" dirty="0">
              <a:solidFill>
                <a:srgbClr val="005E59"/>
              </a:solidFill>
              <a:latin typeface="Verdana" panose="020B0604030504040204" pitchFamily="34" charset="0"/>
              <a:ea typeface="Verdana" panose="020B0604030504040204" pitchFamily="34" charset="0"/>
              <a:cs typeface="Verdana" panose="020B0604030504040204" pitchFamily="34" charset="0"/>
            </a:endParaRPr>
          </a:p>
          <a:p>
            <a:pPr eaLnBrk="0" hangingPunct="0">
              <a:spcBef>
                <a:spcPct val="50000"/>
              </a:spcBef>
            </a:pP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rPr>
              <a:t>Der </a:t>
            </a:r>
            <a:r>
              <a:rPr lang="de-DE" dirty="0">
                <a:solidFill>
                  <a:srgbClr val="005E59"/>
                </a:solidFill>
                <a:latin typeface="Verdana" panose="020B0604030504040204" pitchFamily="34" charset="0"/>
                <a:ea typeface="Verdana" panose="020B0604030504040204" pitchFamily="34" charset="0"/>
                <a:cs typeface="Verdana" panose="020B0604030504040204" pitchFamily="34" charset="0"/>
              </a:rPr>
              <a:t>Bund führt die noch parallel laufenden Regeln zusammen: </a:t>
            </a:r>
            <a:endPar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endParaRPr>
          </a:p>
          <a:p>
            <a:pPr eaLnBrk="0" hangingPunct="0">
              <a:spcBef>
                <a:spcPct val="50000"/>
              </a:spcBef>
            </a:pP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rPr>
              <a:t>Energieeinsparungsgesetz </a:t>
            </a:r>
            <a:r>
              <a:rPr lang="de-DE" dirty="0">
                <a:solidFill>
                  <a:srgbClr val="005E59"/>
                </a:solidFill>
                <a:latin typeface="Verdana" panose="020B0604030504040204" pitchFamily="34" charset="0"/>
                <a:ea typeface="Verdana" panose="020B0604030504040204" pitchFamily="34" charset="0"/>
                <a:cs typeface="Verdana" panose="020B0604030504040204" pitchFamily="34" charset="0"/>
              </a:rPr>
              <a:t>(EnEG), Energieeinsparverordnung (EnEV) und Erneuerbare-Energien-Wärmegesetz (</a:t>
            </a:r>
            <a:r>
              <a:rPr lang="de-DE" dirty="0" err="1">
                <a:solidFill>
                  <a:srgbClr val="005E59"/>
                </a:solidFill>
                <a:latin typeface="Verdana" panose="020B0604030504040204" pitchFamily="34" charset="0"/>
                <a:ea typeface="Verdana" panose="020B0604030504040204" pitchFamily="34" charset="0"/>
                <a:cs typeface="Verdana" panose="020B0604030504040204" pitchFamily="34" charset="0"/>
              </a:rPr>
              <a:t>EEWärmeG</a:t>
            </a:r>
            <a:r>
              <a:rPr lang="de-DE"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Auslöser </a:t>
            </a:r>
            <a:r>
              <a:rPr lang="de-DE" dirty="0">
                <a:solidFill>
                  <a:srgbClr val="005E59"/>
                </a:solidFill>
                <a:latin typeface="Verdana" panose="020B0604030504040204" pitchFamily="34" charset="0"/>
                <a:ea typeface="Verdana" panose="020B0604030504040204" pitchFamily="34" charset="0"/>
                <a:cs typeface="Verdana" panose="020B0604030504040204" pitchFamily="34" charset="0"/>
              </a:rPr>
              <a:t>war u. a. die EU-Gebäuderichtlinie (2010</a:t>
            </a: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rPr>
              <a:t>).</a:t>
            </a:r>
            <a:endParaRPr lang="de-DE" dirty="0">
              <a:solidFill>
                <a:srgbClr val="005E59"/>
              </a:solidFill>
              <a:latin typeface="Verdana" panose="020B0604030504040204" pitchFamily="34" charset="0"/>
              <a:ea typeface="Verdana" panose="020B0604030504040204" pitchFamily="34" charset="0"/>
              <a:cs typeface="Verdana" panose="020B0604030504040204" pitchFamily="34" charset="0"/>
            </a:endParaRPr>
          </a:p>
          <a:p>
            <a:pPr marL="285750" indent="-285750" eaLnBrk="0" hangingPunct="0">
              <a:spcBef>
                <a:spcPct val="50000"/>
              </a:spcBef>
              <a:buFont typeface="Wingdings" panose="05000000000000000000" pitchFamily="2" charset="2"/>
              <a:buChar char="à"/>
            </a:pP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Zeitpunkt der Veröffentlichung und verbindliche Anforderung noch unklar</a:t>
            </a:r>
          </a:p>
          <a:p>
            <a:pPr marL="285750" indent="-285750" eaLnBrk="0" hangingPunct="0">
              <a:spcBef>
                <a:spcPct val="50000"/>
              </a:spcBef>
              <a:buFont typeface="Wingdings" panose="05000000000000000000" pitchFamily="2" charset="2"/>
              <a:buChar char="à"/>
            </a:pPr>
            <a:endParaRPr lang="de-DE"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52" y="1577361"/>
            <a:ext cx="3374072" cy="4772640"/>
          </a:xfrm>
          <a:prstGeom prst="rect">
            <a:avLst/>
          </a:prstGeom>
          <a:ln>
            <a:noFill/>
          </a:ln>
          <a:effectLst>
            <a:outerShdw blurRad="292100" dist="139700" dir="2700000" algn="tl" rotWithShape="0">
              <a:srgbClr val="333333">
                <a:alpha val="65000"/>
              </a:srgbClr>
            </a:outerShdw>
          </a:effectLst>
        </p:spPr>
      </p:pic>
      <p:sp>
        <p:nvSpPr>
          <p:cNvPr id="8" name="Textfeld 7"/>
          <p:cNvSpPr txBox="1"/>
          <p:nvPr/>
        </p:nvSpPr>
        <p:spPr>
          <a:xfrm>
            <a:off x="4588370" y="4660900"/>
            <a:ext cx="6752004" cy="1323439"/>
          </a:xfrm>
          <a:prstGeom prst="rect">
            <a:avLst/>
          </a:prstGeom>
          <a:noFill/>
          <a:ln w="6350">
            <a:solidFill>
              <a:schemeClr val="accent4">
                <a:lumMod val="75000"/>
              </a:schemeClr>
            </a:solidFill>
          </a:ln>
        </p:spPr>
        <p:txBody>
          <a:bodyPr wrap="square" rtlCol="0">
            <a:spAutoFit/>
          </a:bodyPr>
          <a:lstStyle/>
          <a:p>
            <a:pPr eaLnBrk="0" hangingPunct="0">
              <a:spcBef>
                <a:spcPct val="50000"/>
              </a:spcBef>
            </a:pPr>
            <a:r>
              <a:rPr lang="de-DE" sz="2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Broschüre zeigt bereits umgesetzte Beispiele auf und gibt Empfehlungen für die Sicherstellung der energetischen Qualität zukünftiger Wohnbauten für die Planung, Bauausführung und den Betrieb. </a:t>
            </a:r>
            <a:endParaRPr lang="de-DE" sz="20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4553234" y="6038334"/>
            <a:ext cx="6267166" cy="369332"/>
          </a:xfrm>
          <a:prstGeom prst="rect">
            <a:avLst/>
          </a:prstGeom>
        </p:spPr>
        <p:txBody>
          <a:bodyPr wrap="square">
            <a:spAutoFit/>
          </a:bodyPr>
          <a:lstStyle/>
          <a:p>
            <a:r>
              <a:rPr lang="de-DE" b="1" dirty="0" smtClean="0">
                <a:solidFill>
                  <a:srgbClr val="D87800"/>
                </a:solidFill>
                <a:latin typeface="Verdana" panose="020B0604030504040204" pitchFamily="34" charset="0"/>
                <a:ea typeface="Verdana" panose="020B0604030504040204" pitchFamily="34" charset="0"/>
              </a:rPr>
              <a:t>SAENA-Broschüre kostenfrei verfügbar !!! </a:t>
            </a:r>
          </a:p>
        </p:txBody>
      </p:sp>
    </p:spTree>
    <p:extLst>
      <p:ext uri="{BB962C8B-B14F-4D97-AF65-F5344CB8AC3E}">
        <p14:creationId xmlns:p14="http://schemas.microsoft.com/office/powerpoint/2010/main" val="69971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59" y="893763"/>
            <a:ext cx="9999955" cy="956175"/>
          </a:xfrm>
        </p:spPr>
        <p:txBody>
          <a:bodyPr/>
          <a:lstStyle/>
          <a:p>
            <a:r>
              <a:rPr lang="de-DE" dirty="0" smtClean="0">
                <a:ea typeface="ＭＳ Ｐゴシック" pitchFamily="16" charset="-128"/>
              </a:rPr>
              <a:t>Möglichkeiten der Nutzung von Erneuerbaren Energien in Wohngebäuden</a:t>
            </a:r>
            <a:endParaRPr lang="de-DE" dirty="0"/>
          </a:p>
        </p:txBody>
      </p:sp>
      <p:pic>
        <p:nvPicPr>
          <p:cNvPr id="6" name="Grafik 5" descr="AEE_Erneuerbare_Quartiersloesung_fuer_Strom_und_Waerme_nov17_web.jpg"/>
          <p:cNvPicPr>
            <a:picLocks noChangeAspect="1"/>
          </p:cNvPicPr>
          <p:nvPr/>
        </p:nvPicPr>
        <p:blipFill>
          <a:blip r:embed="rId2"/>
          <a:stretch>
            <a:fillRect/>
          </a:stretch>
        </p:blipFill>
        <p:spPr>
          <a:xfrm>
            <a:off x="647959" y="1687805"/>
            <a:ext cx="6972041" cy="4925303"/>
          </a:xfrm>
          <a:prstGeom prst="rect">
            <a:avLst/>
          </a:prstGeom>
        </p:spPr>
      </p:pic>
      <p:sp>
        <p:nvSpPr>
          <p:cNvPr id="7" name="Rechteck 6"/>
          <p:cNvSpPr/>
          <p:nvPr/>
        </p:nvSpPr>
        <p:spPr>
          <a:xfrm>
            <a:off x="7734300" y="1662518"/>
            <a:ext cx="4089399" cy="3693319"/>
          </a:xfrm>
          <a:prstGeom prst="rect">
            <a:avLst/>
          </a:prstGeom>
        </p:spPr>
        <p:txBody>
          <a:bodyPr wrap="square">
            <a:spAutoFit/>
          </a:bodyPr>
          <a:lstStyle/>
          <a:p>
            <a:pPr marL="285750" indent="-285750">
              <a:buFont typeface="Wingdings" panose="05000000000000000000" pitchFamily="2" charset="2"/>
              <a:buChar char="Ø"/>
            </a:pPr>
            <a:r>
              <a:rPr lang="de-DE" b="1" dirty="0" err="1"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Solarthermie</a:t>
            </a: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-Anlage</a:t>
            </a:r>
          </a:p>
          <a:p>
            <a:pPr marL="285750" indent="-285750">
              <a:buFont typeface="Wingdings" panose="05000000000000000000" pitchFamily="2" charset="2"/>
              <a:buChar char="Ø"/>
            </a:pPr>
            <a:r>
              <a:rPr lang="de-DE" b="1" dirty="0" err="1"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Photovoltaikanlage</a:t>
            </a:r>
            <a:endPar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285750" indent="-285750">
              <a:buFont typeface="Wingdings" panose="05000000000000000000" pitchFamily="2" charset="2"/>
              <a:buChar char="Ø"/>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Elektr. Wärmepumpen</a:t>
            </a:r>
          </a:p>
          <a:p>
            <a:pPr marL="285750" indent="-285750">
              <a:buFont typeface="Wingdings" panose="05000000000000000000" pitchFamily="2" charset="2"/>
              <a:buChar char="Ø"/>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Flüssige oder feste Biomasseheizung</a:t>
            </a:r>
          </a:p>
          <a:p>
            <a:pPr marL="285750" indent="-285750">
              <a:buFont typeface="Wingdings" panose="05000000000000000000" pitchFamily="2" charset="2"/>
              <a:buChar char="Ø"/>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Biogasheizung</a:t>
            </a:r>
          </a:p>
          <a:p>
            <a:pPr marL="285750" indent="-285750">
              <a:buFont typeface="Wingdings" panose="05000000000000000000" pitchFamily="2" charset="2"/>
              <a:buChar char="Ø"/>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Windkraftanlagen</a:t>
            </a:r>
          </a:p>
          <a:p>
            <a:pPr marL="285750" indent="-285750"/>
            <a:endParaRPr lang="de-DE" b="1" dirty="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285750" indent="-285750">
              <a:buFont typeface="Wingdings" panose="05000000000000000000" pitchFamily="2" charset="2"/>
              <a:buChar char="Ø"/>
            </a:pPr>
            <a:r>
              <a:rPr lang="de-DE" b="1"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Hybridlösungen </a:t>
            </a:r>
            <a:r>
              <a:rPr lang="de-DE" dirty="0" smtClean="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(Kombination mehrere erneuerbare Anlagen oder erneuerbare mit nichterneuerbaren Anlagen)</a:t>
            </a:r>
            <a:endParaRPr lang="de-DE" dirty="0">
              <a:solidFill>
                <a:srgbClr val="005E59"/>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Hybridheizungssysteme (Multivalent)</a:t>
            </a:r>
            <a:endParaRPr lang="de-DE" dirty="0"/>
          </a:p>
        </p:txBody>
      </p:sp>
      <p:sp>
        <p:nvSpPr>
          <p:cNvPr id="4" name="Textplatzhalter 3"/>
          <p:cNvSpPr>
            <a:spLocks noGrp="1"/>
          </p:cNvSpPr>
          <p:nvPr>
            <p:ph type="body" sz="quarter" idx="14"/>
          </p:nvPr>
        </p:nvSpPr>
        <p:spPr/>
        <p:txBody>
          <a:bodyPr/>
          <a:lstStyle/>
          <a:p>
            <a:r>
              <a:rPr lang="de-DE" dirty="0" smtClean="0"/>
              <a:t>Quelle: Sächsische Bauherrenmappe SAENA</a:t>
            </a:r>
            <a:endParaRPr lang="de-DE" dirty="0"/>
          </a:p>
        </p:txBody>
      </p:sp>
      <p:pic>
        <p:nvPicPr>
          <p:cNvPr id="12290" name="Picture 2"/>
          <p:cNvPicPr>
            <a:picLocks noChangeAspect="1" noChangeArrowheads="1"/>
          </p:cNvPicPr>
          <p:nvPr/>
        </p:nvPicPr>
        <p:blipFill>
          <a:blip r:embed="rId2"/>
          <a:srcRect l="13021" t="24167" r="4896" b="12333"/>
          <a:stretch>
            <a:fillRect/>
          </a:stretch>
        </p:blipFill>
        <p:spPr bwMode="auto">
          <a:xfrm>
            <a:off x="596900" y="1371600"/>
            <a:ext cx="10007600"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hteck 112"/>
          <p:cNvSpPr/>
          <p:nvPr/>
        </p:nvSpPr>
        <p:spPr bwMode="auto">
          <a:xfrm>
            <a:off x="922647" y="4865916"/>
            <a:ext cx="620321" cy="97945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4" name="Rechteck 3"/>
          <p:cNvSpPr/>
          <p:nvPr/>
        </p:nvSpPr>
        <p:spPr>
          <a:xfrm>
            <a:off x="262124" y="660648"/>
            <a:ext cx="8875153" cy="461665"/>
          </a:xfrm>
          <a:prstGeom prst="rect">
            <a:avLst/>
          </a:prstGeom>
        </p:spPr>
        <p:txBody>
          <a:bodyPr wrap="square">
            <a:spAutoFit/>
          </a:bodyPr>
          <a:lstStyle/>
          <a:p>
            <a:r>
              <a:rPr lang="de-DE" sz="2400" b="1" dirty="0">
                <a:solidFill>
                  <a:srgbClr val="005E59"/>
                </a:solidFill>
              </a:rPr>
              <a:t>Bivalente Heizsysteme/ Hybridsysteme</a:t>
            </a:r>
          </a:p>
        </p:txBody>
      </p:sp>
      <p:grpSp>
        <p:nvGrpSpPr>
          <p:cNvPr id="2" name="Gruppieren 44"/>
          <p:cNvGrpSpPr/>
          <p:nvPr/>
        </p:nvGrpSpPr>
        <p:grpSpPr>
          <a:xfrm>
            <a:off x="867846" y="2144499"/>
            <a:ext cx="685618" cy="1044751"/>
            <a:chOff x="530750" y="3036852"/>
            <a:chExt cx="756084" cy="1152128"/>
          </a:xfrm>
        </p:grpSpPr>
        <p:sp>
          <p:nvSpPr>
            <p:cNvPr id="6" name="Abgerundetes Rechteck 5"/>
            <p:cNvSpPr/>
            <p:nvPr/>
          </p:nvSpPr>
          <p:spPr bwMode="auto">
            <a:xfrm>
              <a:off x="530750" y="3036852"/>
              <a:ext cx="756084" cy="1152128"/>
            </a:xfrm>
            <a:prstGeom prst="roundRect">
              <a:avLst/>
            </a:prstGeom>
            <a:noFill/>
            <a:ln w="19050"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pic>
          <p:nvPicPr>
            <p:cNvPr id="62468" name="Picture 4" descr="http://www.icone-png.com/png/51/5142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323" y="3285043"/>
              <a:ext cx="461162" cy="672528"/>
            </a:xfrm>
            <a:prstGeom prst="rect">
              <a:avLst/>
            </a:prstGeom>
            <a:noFill/>
          </p:spPr>
        </p:pic>
      </p:grpSp>
      <p:sp>
        <p:nvSpPr>
          <p:cNvPr id="8" name="Textfeld 7"/>
          <p:cNvSpPr txBox="1"/>
          <p:nvPr/>
        </p:nvSpPr>
        <p:spPr>
          <a:xfrm>
            <a:off x="663220" y="1679618"/>
            <a:ext cx="1098379" cy="371512"/>
          </a:xfrm>
          <a:prstGeom prst="rect">
            <a:avLst/>
          </a:prstGeom>
          <a:noFill/>
          <a:ln>
            <a:solidFill>
              <a:schemeClr val="tx1"/>
            </a:solidFill>
          </a:ln>
        </p:spPr>
        <p:txBody>
          <a:bodyPr wrap="none" rtlCol="0">
            <a:spAutoFit/>
          </a:bodyPr>
          <a:lstStyle/>
          <a:p>
            <a:pPr algn="ctr"/>
            <a:r>
              <a:rPr lang="de-DE" sz="907" dirty="0"/>
              <a:t>Brennwertgerät</a:t>
            </a:r>
          </a:p>
          <a:p>
            <a:pPr algn="ctr"/>
            <a:r>
              <a:rPr lang="de-DE" sz="907" dirty="0"/>
              <a:t>(Öl oder Gas)</a:t>
            </a:r>
          </a:p>
        </p:txBody>
      </p:sp>
      <p:cxnSp>
        <p:nvCxnSpPr>
          <p:cNvPr id="10" name="Gerade Verbindung 9"/>
          <p:cNvCxnSpPr/>
          <p:nvPr/>
        </p:nvCxnSpPr>
        <p:spPr bwMode="auto">
          <a:xfrm>
            <a:off x="1015237" y="3189177"/>
            <a:ext cx="0" cy="1142569"/>
          </a:xfrm>
          <a:prstGeom prst="line">
            <a:avLst/>
          </a:prstGeom>
          <a:solidFill>
            <a:schemeClr val="accent1"/>
          </a:solidFill>
          <a:ln w="19050" cap="flat" cmpd="sng" algn="ctr">
            <a:solidFill>
              <a:srgbClr val="0000FF"/>
            </a:solidFill>
            <a:prstDash val="dash"/>
            <a:round/>
            <a:headEnd type="none" w="med" len="med"/>
            <a:tailEnd type="none" w="med" len="med"/>
          </a:ln>
          <a:effectLst/>
        </p:spPr>
      </p:cxnSp>
      <p:cxnSp>
        <p:nvCxnSpPr>
          <p:cNvPr id="11" name="Gerade Verbindung 10"/>
          <p:cNvCxnSpPr/>
          <p:nvPr/>
        </p:nvCxnSpPr>
        <p:spPr bwMode="auto">
          <a:xfrm>
            <a:off x="1412374" y="3199541"/>
            <a:ext cx="0" cy="1126247"/>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nvGrpSpPr>
          <p:cNvPr id="3" name="Gruppieren 83"/>
          <p:cNvGrpSpPr/>
          <p:nvPr/>
        </p:nvGrpSpPr>
        <p:grpSpPr>
          <a:xfrm>
            <a:off x="922647" y="4322893"/>
            <a:ext cx="587672" cy="261188"/>
            <a:chOff x="591183" y="5369502"/>
            <a:chExt cx="648072" cy="288032"/>
          </a:xfrm>
        </p:grpSpPr>
        <p:sp>
          <p:nvSpPr>
            <p:cNvPr id="12" name="Rechteck 11"/>
            <p:cNvSpPr/>
            <p:nvPr/>
          </p:nvSpPr>
          <p:spPr bwMode="auto">
            <a:xfrm>
              <a:off x="591183" y="5369502"/>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14" name="Gerade Verbindung 13"/>
            <p:cNvCxnSpPr/>
            <p:nvPr/>
          </p:nvCxnSpPr>
          <p:spPr bwMode="auto">
            <a:xfrm flipH="1">
              <a:off x="591183" y="5369502"/>
              <a:ext cx="648072"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 name="Gruppieren 18"/>
          <p:cNvGrpSpPr/>
          <p:nvPr/>
        </p:nvGrpSpPr>
        <p:grpSpPr>
          <a:xfrm>
            <a:off x="933012" y="4084896"/>
            <a:ext cx="163224" cy="163224"/>
            <a:chOff x="1995339" y="4681525"/>
            <a:chExt cx="180000" cy="180000"/>
          </a:xfrm>
        </p:grpSpPr>
        <p:sp>
          <p:nvSpPr>
            <p:cNvPr id="15" name="Ellipse 14"/>
            <p:cNvSpPr/>
            <p:nvPr/>
          </p:nvSpPr>
          <p:spPr bwMode="auto">
            <a:xfrm>
              <a:off x="1995339" y="4681525"/>
              <a:ext cx="180000" cy="180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16" name="Gleichschenkliges Dreieck 15"/>
            <p:cNvSpPr/>
            <p:nvPr/>
          </p:nvSpPr>
          <p:spPr bwMode="auto">
            <a:xfrm>
              <a:off x="2031343" y="4706099"/>
              <a:ext cx="108012" cy="1080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cxnSp>
        <p:nvCxnSpPr>
          <p:cNvPr id="42" name="Gerade Verbindung 41"/>
          <p:cNvCxnSpPr/>
          <p:nvPr/>
        </p:nvCxnSpPr>
        <p:spPr bwMode="auto">
          <a:xfrm flipH="1" flipV="1">
            <a:off x="1030983" y="3875314"/>
            <a:ext cx="244836"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sp>
        <p:nvSpPr>
          <p:cNvPr id="44" name="Ellipse 43"/>
          <p:cNvSpPr/>
          <p:nvPr/>
        </p:nvSpPr>
        <p:spPr bwMode="auto">
          <a:xfrm>
            <a:off x="981034" y="3843051"/>
            <a:ext cx="65290" cy="65290"/>
          </a:xfrm>
          <a:prstGeom prst="ellipse">
            <a:avLst/>
          </a:prstGeom>
          <a:solidFill>
            <a:srgbClr val="0000FF"/>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46" name="Gerade Verbindung 45"/>
          <p:cNvCxnSpPr/>
          <p:nvPr/>
        </p:nvCxnSpPr>
        <p:spPr bwMode="auto">
          <a:xfrm flipH="1" flipV="1">
            <a:off x="1410473" y="3595470"/>
            <a:ext cx="881411"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47" name="Gerade Verbindung 46"/>
          <p:cNvCxnSpPr/>
          <p:nvPr/>
        </p:nvCxnSpPr>
        <p:spPr bwMode="auto">
          <a:xfrm flipH="1" flipV="1">
            <a:off x="1021800" y="3408737"/>
            <a:ext cx="1762821"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sp>
        <p:nvSpPr>
          <p:cNvPr id="48" name="Ellipse 47"/>
          <p:cNvSpPr/>
          <p:nvPr/>
        </p:nvSpPr>
        <p:spPr bwMode="auto">
          <a:xfrm>
            <a:off x="982588" y="3376088"/>
            <a:ext cx="65290" cy="65290"/>
          </a:xfrm>
          <a:prstGeom prst="ellipse">
            <a:avLst/>
          </a:prstGeom>
          <a:solidFill>
            <a:srgbClr val="0000FF"/>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49" name="Ellipse 48"/>
          <p:cNvSpPr/>
          <p:nvPr/>
        </p:nvSpPr>
        <p:spPr bwMode="auto">
          <a:xfrm>
            <a:off x="1379725" y="3566623"/>
            <a:ext cx="65290" cy="65290"/>
          </a:xfrm>
          <a:prstGeom prst="ellipse">
            <a:avLst/>
          </a:prstGeom>
          <a:solidFill>
            <a:srgbClr val="FF0000"/>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62" name="Gerade Verbindung 61"/>
          <p:cNvCxnSpPr/>
          <p:nvPr/>
        </p:nvCxnSpPr>
        <p:spPr bwMode="auto">
          <a:xfrm>
            <a:off x="2286973" y="2102620"/>
            <a:ext cx="0" cy="199133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63" name="Gerade Verbindung 62"/>
          <p:cNvCxnSpPr/>
          <p:nvPr/>
        </p:nvCxnSpPr>
        <p:spPr bwMode="auto">
          <a:xfrm>
            <a:off x="2781709" y="2132853"/>
            <a:ext cx="0" cy="1958690"/>
          </a:xfrm>
          <a:prstGeom prst="line">
            <a:avLst/>
          </a:prstGeom>
          <a:solidFill>
            <a:schemeClr val="accent1"/>
          </a:solidFill>
          <a:ln w="19050" cap="flat" cmpd="sng" algn="ctr">
            <a:solidFill>
              <a:srgbClr val="0000FF"/>
            </a:solidFill>
            <a:prstDash val="dash"/>
            <a:round/>
            <a:headEnd type="none" w="med" len="med"/>
            <a:tailEnd type="none" w="med" len="med"/>
          </a:ln>
          <a:effectLst/>
        </p:spPr>
      </p:cxnSp>
      <p:cxnSp>
        <p:nvCxnSpPr>
          <p:cNvPr id="75" name="Gerade Verbindung 74"/>
          <p:cNvCxnSpPr/>
          <p:nvPr/>
        </p:nvCxnSpPr>
        <p:spPr bwMode="auto">
          <a:xfrm flipH="1" flipV="1">
            <a:off x="2427585" y="2881352"/>
            <a:ext cx="359093" cy="0"/>
          </a:xfrm>
          <a:prstGeom prst="line">
            <a:avLst/>
          </a:prstGeom>
          <a:solidFill>
            <a:schemeClr val="accent1"/>
          </a:solidFill>
          <a:ln w="19050" cap="flat" cmpd="sng" algn="ctr">
            <a:solidFill>
              <a:srgbClr val="0000FF"/>
            </a:solidFill>
            <a:prstDash val="dash"/>
            <a:round/>
            <a:headEnd type="none" w="med" len="med"/>
            <a:tailEnd type="none" w="med" len="med"/>
          </a:ln>
          <a:effectLst/>
        </p:spPr>
      </p:cxnSp>
      <p:sp>
        <p:nvSpPr>
          <p:cNvPr id="76" name="Ellipse 75"/>
          <p:cNvSpPr/>
          <p:nvPr/>
        </p:nvSpPr>
        <p:spPr bwMode="auto">
          <a:xfrm>
            <a:off x="2750961" y="2848703"/>
            <a:ext cx="65290" cy="65290"/>
          </a:xfrm>
          <a:prstGeom prst="ellipse">
            <a:avLst/>
          </a:prstGeom>
          <a:solidFill>
            <a:srgbClr val="0000FF"/>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7" name="Gruppieren 76"/>
          <p:cNvGrpSpPr/>
          <p:nvPr/>
        </p:nvGrpSpPr>
        <p:grpSpPr>
          <a:xfrm>
            <a:off x="2207856" y="2414948"/>
            <a:ext cx="163224" cy="163224"/>
            <a:chOff x="1995339" y="4681525"/>
            <a:chExt cx="180000" cy="180000"/>
          </a:xfrm>
        </p:grpSpPr>
        <p:sp>
          <p:nvSpPr>
            <p:cNvPr id="78" name="Ellipse 77"/>
            <p:cNvSpPr/>
            <p:nvPr/>
          </p:nvSpPr>
          <p:spPr bwMode="auto">
            <a:xfrm>
              <a:off x="1995339" y="4681525"/>
              <a:ext cx="180000" cy="180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79" name="Gleichschenkliges Dreieck 78"/>
            <p:cNvSpPr/>
            <p:nvPr/>
          </p:nvSpPr>
          <p:spPr bwMode="auto">
            <a:xfrm>
              <a:off x="2031343" y="4706099"/>
              <a:ext cx="108012" cy="1080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sp>
        <p:nvSpPr>
          <p:cNvPr id="80" name="Ellipse 79"/>
          <p:cNvSpPr/>
          <p:nvPr/>
        </p:nvSpPr>
        <p:spPr bwMode="auto">
          <a:xfrm>
            <a:off x="2160180" y="1448621"/>
            <a:ext cx="750831" cy="750831"/>
          </a:xfrm>
          <a:prstGeom prst="ellipse">
            <a:avLst/>
          </a:prstGeom>
          <a:solidFill>
            <a:schemeClr val="bg1"/>
          </a:solidFill>
          <a:ln w="25400" cap="flat" cmpd="dbl"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81" name="Ellipse 80"/>
          <p:cNvSpPr/>
          <p:nvPr/>
        </p:nvSpPr>
        <p:spPr bwMode="auto">
          <a:xfrm>
            <a:off x="2254497" y="3562739"/>
            <a:ext cx="65290" cy="65290"/>
          </a:xfrm>
          <a:prstGeom prst="ellipse">
            <a:avLst/>
          </a:prstGeom>
          <a:solidFill>
            <a:srgbClr val="FF0000"/>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82" name="Ellipse 81"/>
          <p:cNvSpPr/>
          <p:nvPr/>
        </p:nvSpPr>
        <p:spPr bwMode="auto">
          <a:xfrm>
            <a:off x="2749407" y="3374278"/>
            <a:ext cx="65290" cy="65290"/>
          </a:xfrm>
          <a:prstGeom prst="ellipse">
            <a:avLst/>
          </a:prstGeom>
          <a:solidFill>
            <a:srgbClr val="0000FF"/>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9" name="Gruppieren 84"/>
          <p:cNvGrpSpPr/>
          <p:nvPr/>
        </p:nvGrpSpPr>
        <p:grpSpPr>
          <a:xfrm>
            <a:off x="2245860" y="4090817"/>
            <a:ext cx="587672" cy="261188"/>
            <a:chOff x="591183" y="5369502"/>
            <a:chExt cx="648072" cy="288032"/>
          </a:xfrm>
        </p:grpSpPr>
        <p:sp>
          <p:nvSpPr>
            <p:cNvPr id="86" name="Rechteck 85"/>
            <p:cNvSpPr/>
            <p:nvPr/>
          </p:nvSpPr>
          <p:spPr bwMode="auto">
            <a:xfrm>
              <a:off x="591183" y="5369502"/>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87" name="Gerade Verbindung 86"/>
            <p:cNvCxnSpPr/>
            <p:nvPr/>
          </p:nvCxnSpPr>
          <p:spPr bwMode="auto">
            <a:xfrm flipH="1">
              <a:off x="591183" y="5369502"/>
              <a:ext cx="648072"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 name="Gruppieren 100"/>
          <p:cNvGrpSpPr/>
          <p:nvPr/>
        </p:nvGrpSpPr>
        <p:grpSpPr>
          <a:xfrm>
            <a:off x="3192962" y="4868581"/>
            <a:ext cx="848860" cy="596482"/>
            <a:chOff x="2643411" y="5797649"/>
            <a:chExt cx="936104" cy="657787"/>
          </a:xfrm>
        </p:grpSpPr>
        <p:sp>
          <p:nvSpPr>
            <p:cNvPr id="88" name="Rechteck 87"/>
            <p:cNvSpPr/>
            <p:nvPr/>
          </p:nvSpPr>
          <p:spPr bwMode="auto">
            <a:xfrm>
              <a:off x="2643411" y="5797649"/>
              <a:ext cx="936104" cy="61206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89" name="Ellipse 88"/>
            <p:cNvSpPr/>
            <p:nvPr/>
          </p:nvSpPr>
          <p:spPr bwMode="auto">
            <a:xfrm>
              <a:off x="3043265" y="5881087"/>
              <a:ext cx="432048" cy="432000"/>
            </a:xfrm>
            <a:prstGeom prst="ellipse">
              <a:avLst/>
            </a:prstGeom>
            <a:solidFill>
              <a:schemeClr val="bg1"/>
            </a:solidFill>
            <a:ln w="50800" cap="flat" cmpd="dbl"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90" name="Rechteck 89"/>
            <p:cNvSpPr/>
            <p:nvPr/>
          </p:nvSpPr>
          <p:spPr bwMode="auto">
            <a:xfrm>
              <a:off x="2679415" y="6409717"/>
              <a:ext cx="864096" cy="457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17" name="Gruppieren 94"/>
            <p:cNvGrpSpPr/>
            <p:nvPr/>
          </p:nvGrpSpPr>
          <p:grpSpPr>
            <a:xfrm>
              <a:off x="3104595" y="5941665"/>
              <a:ext cx="316396" cy="228129"/>
              <a:chOff x="3112215" y="5945475"/>
              <a:chExt cx="316396" cy="228129"/>
            </a:xfrm>
          </p:grpSpPr>
          <p:sp>
            <p:nvSpPr>
              <p:cNvPr id="91" name="Ellipse 90"/>
              <p:cNvSpPr/>
              <p:nvPr/>
            </p:nvSpPr>
            <p:spPr bwMode="auto">
              <a:xfrm>
                <a:off x="3251669" y="5945475"/>
                <a:ext cx="36000" cy="180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92" name="Ellipse 91"/>
              <p:cNvSpPr/>
              <p:nvPr/>
            </p:nvSpPr>
            <p:spPr bwMode="auto">
              <a:xfrm rot="7200000">
                <a:off x="3320611" y="6060079"/>
                <a:ext cx="36000" cy="180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93" name="Ellipse 92"/>
              <p:cNvSpPr/>
              <p:nvPr/>
            </p:nvSpPr>
            <p:spPr bwMode="auto">
              <a:xfrm rot="14400000">
                <a:off x="3184215" y="6065604"/>
                <a:ext cx="36000" cy="180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nvGrpSpPr>
            <p:cNvPr id="18" name="Gruppieren 99"/>
            <p:cNvGrpSpPr>
              <a:grpSpLocks noChangeAspect="1"/>
            </p:cNvGrpSpPr>
            <p:nvPr/>
          </p:nvGrpSpPr>
          <p:grpSpPr>
            <a:xfrm>
              <a:off x="2709895" y="6099590"/>
              <a:ext cx="113536" cy="259229"/>
              <a:chOff x="2706085" y="6031009"/>
              <a:chExt cx="141920" cy="324036"/>
            </a:xfrm>
          </p:grpSpPr>
          <p:grpSp>
            <p:nvGrpSpPr>
              <p:cNvPr id="19" name="Gruppieren 95"/>
              <p:cNvGrpSpPr>
                <a:grpSpLocks noChangeAspect="1"/>
              </p:cNvGrpSpPr>
              <p:nvPr/>
            </p:nvGrpSpPr>
            <p:grpSpPr>
              <a:xfrm rot="16200000">
                <a:off x="2649983" y="6157023"/>
                <a:ext cx="324036" cy="72008"/>
                <a:chOff x="591183" y="5369502"/>
                <a:chExt cx="648072" cy="288032"/>
              </a:xfrm>
            </p:grpSpPr>
            <p:sp>
              <p:nvSpPr>
                <p:cNvPr id="97" name="Rechteck 96"/>
                <p:cNvSpPr/>
                <p:nvPr/>
              </p:nvSpPr>
              <p:spPr bwMode="auto">
                <a:xfrm>
                  <a:off x="591183" y="5369502"/>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98" name="Gerade Verbindung 97"/>
                <p:cNvCxnSpPr/>
                <p:nvPr/>
              </p:nvCxnSpPr>
              <p:spPr bwMode="auto">
                <a:xfrm flipH="1">
                  <a:off x="591183" y="5369502"/>
                  <a:ext cx="648072"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9" name="Trapezoid 98"/>
              <p:cNvSpPr/>
              <p:nvPr/>
            </p:nvSpPr>
            <p:spPr bwMode="auto">
              <a:xfrm rot="16200000">
                <a:off x="2598073" y="6159785"/>
                <a:ext cx="288032" cy="72008"/>
              </a:xfrm>
              <a:prstGeom prst="trapezoi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cxnSp>
        <p:nvCxnSpPr>
          <p:cNvPr id="103" name="Gerade Verbindung 102"/>
          <p:cNvCxnSpPr/>
          <p:nvPr/>
        </p:nvCxnSpPr>
        <p:spPr bwMode="auto">
          <a:xfrm flipH="1">
            <a:off x="2752861" y="5206509"/>
            <a:ext cx="489673" cy="0"/>
          </a:xfrm>
          <a:prstGeom prst="line">
            <a:avLst/>
          </a:prstGeom>
          <a:solidFill>
            <a:schemeClr val="accent1"/>
          </a:solidFill>
          <a:ln w="12700" cap="flat" cmpd="sng" algn="ctr">
            <a:solidFill>
              <a:srgbClr val="C00000"/>
            </a:solidFill>
            <a:prstDash val="lgDashDot"/>
            <a:round/>
            <a:headEnd type="none" w="med" len="med"/>
            <a:tailEnd type="none" w="med" len="med"/>
          </a:ln>
          <a:effectLst/>
        </p:spPr>
      </p:cxnSp>
      <p:cxnSp>
        <p:nvCxnSpPr>
          <p:cNvPr id="106" name="Gerade Verbindung 105"/>
          <p:cNvCxnSpPr/>
          <p:nvPr/>
        </p:nvCxnSpPr>
        <p:spPr bwMode="auto">
          <a:xfrm>
            <a:off x="2750961" y="4352004"/>
            <a:ext cx="0" cy="848766"/>
          </a:xfrm>
          <a:prstGeom prst="line">
            <a:avLst/>
          </a:prstGeom>
          <a:solidFill>
            <a:schemeClr val="accent1"/>
          </a:solidFill>
          <a:ln w="12700" cap="flat" cmpd="sng" algn="ctr">
            <a:solidFill>
              <a:srgbClr val="C00000"/>
            </a:solidFill>
            <a:prstDash val="lgDashDot"/>
            <a:round/>
            <a:headEnd type="none" w="med" len="med"/>
            <a:tailEnd type="none" w="med" len="med"/>
          </a:ln>
          <a:effectLst/>
        </p:spPr>
      </p:cxnSp>
      <p:cxnSp>
        <p:nvCxnSpPr>
          <p:cNvPr id="107" name="Gerade Verbindung 106"/>
          <p:cNvCxnSpPr/>
          <p:nvPr/>
        </p:nvCxnSpPr>
        <p:spPr bwMode="auto">
          <a:xfrm flipH="1">
            <a:off x="2338272" y="5306702"/>
            <a:ext cx="914055" cy="0"/>
          </a:xfrm>
          <a:prstGeom prst="line">
            <a:avLst/>
          </a:prstGeom>
          <a:solidFill>
            <a:schemeClr val="accent1"/>
          </a:solidFill>
          <a:ln w="12700" cap="flat" cmpd="sng" algn="ctr">
            <a:solidFill>
              <a:srgbClr val="C00000"/>
            </a:solidFill>
            <a:prstDash val="lgDashDot"/>
            <a:round/>
            <a:headEnd type="none" w="med" len="med"/>
            <a:tailEnd type="none" w="med" len="med"/>
          </a:ln>
          <a:effectLst/>
        </p:spPr>
      </p:cxnSp>
      <p:cxnSp>
        <p:nvCxnSpPr>
          <p:cNvPr id="108" name="Gerade Verbindung 107"/>
          <p:cNvCxnSpPr/>
          <p:nvPr/>
        </p:nvCxnSpPr>
        <p:spPr bwMode="auto">
          <a:xfrm>
            <a:off x="2326531" y="4352005"/>
            <a:ext cx="0" cy="946700"/>
          </a:xfrm>
          <a:prstGeom prst="line">
            <a:avLst/>
          </a:prstGeom>
          <a:solidFill>
            <a:schemeClr val="accent1"/>
          </a:solidFill>
          <a:ln w="12700" cap="flat" cmpd="sng" algn="ctr">
            <a:solidFill>
              <a:srgbClr val="C00000"/>
            </a:solidFill>
            <a:prstDash val="lgDashDot"/>
            <a:round/>
            <a:headEnd type="none" w="med" len="med"/>
            <a:tailEnd type="none" w="med" len="med"/>
          </a:ln>
          <a:effectLst/>
        </p:spPr>
      </p:cxnSp>
      <p:sp>
        <p:nvSpPr>
          <p:cNvPr id="109" name="Rechteck 108"/>
          <p:cNvSpPr/>
          <p:nvPr/>
        </p:nvSpPr>
        <p:spPr bwMode="auto">
          <a:xfrm>
            <a:off x="2130640" y="3992871"/>
            <a:ext cx="2154799" cy="1599775"/>
          </a:xfrm>
          <a:prstGeom prst="rect">
            <a:avLst/>
          </a:prstGeom>
          <a:noFill/>
          <a:ln w="9525" cap="flat" cmpd="sng" algn="ctr">
            <a:solidFill>
              <a:schemeClr val="tx1"/>
            </a:solidFill>
            <a:prstDash val="dash"/>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110" name="Textfeld 109"/>
          <p:cNvSpPr txBox="1"/>
          <p:nvPr/>
        </p:nvSpPr>
        <p:spPr>
          <a:xfrm>
            <a:off x="2937617" y="4387031"/>
            <a:ext cx="1208985" cy="371512"/>
          </a:xfrm>
          <a:prstGeom prst="rect">
            <a:avLst/>
          </a:prstGeom>
          <a:noFill/>
          <a:ln>
            <a:solidFill>
              <a:schemeClr val="tx1"/>
            </a:solidFill>
          </a:ln>
        </p:spPr>
        <p:txBody>
          <a:bodyPr wrap="none" rtlCol="0">
            <a:spAutoFit/>
          </a:bodyPr>
          <a:lstStyle/>
          <a:p>
            <a:pPr algn="ctr"/>
            <a:r>
              <a:rPr lang="de-DE" sz="907" dirty="0"/>
              <a:t>Luftwärmepumpe</a:t>
            </a:r>
          </a:p>
          <a:p>
            <a:pPr algn="ctr"/>
            <a:r>
              <a:rPr lang="de-DE" sz="907" dirty="0"/>
              <a:t>als Hybridsystem</a:t>
            </a:r>
          </a:p>
        </p:txBody>
      </p:sp>
      <p:cxnSp>
        <p:nvCxnSpPr>
          <p:cNvPr id="112" name="Gerade Verbindung 111"/>
          <p:cNvCxnSpPr/>
          <p:nvPr/>
        </p:nvCxnSpPr>
        <p:spPr bwMode="auto">
          <a:xfrm>
            <a:off x="1020592" y="4580544"/>
            <a:ext cx="0" cy="522317"/>
          </a:xfrm>
          <a:prstGeom prst="line">
            <a:avLst/>
          </a:prstGeom>
          <a:solidFill>
            <a:schemeClr val="accent1"/>
          </a:solidFill>
          <a:ln w="19050" cap="flat" cmpd="sng" algn="ctr">
            <a:solidFill>
              <a:srgbClr val="00B0F0"/>
            </a:solidFill>
            <a:prstDash val="lgDashDotDot"/>
            <a:round/>
            <a:headEnd type="none" w="med" len="med"/>
            <a:tailEnd type="none" w="med" len="med"/>
          </a:ln>
          <a:effectLst/>
        </p:spPr>
      </p:cxnSp>
      <p:sp>
        <p:nvSpPr>
          <p:cNvPr id="119" name="Freihandform 118"/>
          <p:cNvSpPr/>
          <p:nvPr/>
        </p:nvSpPr>
        <p:spPr bwMode="auto">
          <a:xfrm>
            <a:off x="1020592" y="4986492"/>
            <a:ext cx="407680" cy="63428"/>
          </a:xfrm>
          <a:custGeom>
            <a:avLst/>
            <a:gdLst>
              <a:gd name="connsiteX0" fmla="*/ 0 w 449580"/>
              <a:gd name="connsiteY0" fmla="*/ 119380 h 119380"/>
              <a:gd name="connsiteX1" fmla="*/ 217170 w 449580"/>
              <a:gd name="connsiteY1" fmla="*/ 1270 h 119380"/>
              <a:gd name="connsiteX2" fmla="*/ 449580 w 449580"/>
              <a:gd name="connsiteY2" fmla="*/ 111760 h 119380"/>
            </a:gdLst>
            <a:ahLst/>
            <a:cxnLst>
              <a:cxn ang="0">
                <a:pos x="connsiteX0" y="connsiteY0"/>
              </a:cxn>
              <a:cxn ang="0">
                <a:pos x="connsiteX1" y="connsiteY1"/>
              </a:cxn>
              <a:cxn ang="0">
                <a:pos x="connsiteX2" y="connsiteY2"/>
              </a:cxn>
            </a:cxnLst>
            <a:rect l="l" t="t" r="r" b="b"/>
            <a:pathLst>
              <a:path w="449580" h="119380">
                <a:moveTo>
                  <a:pt x="0" y="119380"/>
                </a:moveTo>
                <a:cubicBezTo>
                  <a:pt x="71120" y="60960"/>
                  <a:pt x="142240" y="2540"/>
                  <a:pt x="217170" y="1270"/>
                </a:cubicBezTo>
                <a:cubicBezTo>
                  <a:pt x="292100" y="0"/>
                  <a:pt x="370840" y="55880"/>
                  <a:pt x="449580" y="111760"/>
                </a:cubicBezTo>
              </a:path>
            </a:pathLst>
          </a:custGeom>
          <a:no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121" name="Gerade Verbindung 120"/>
          <p:cNvCxnSpPr/>
          <p:nvPr/>
        </p:nvCxnSpPr>
        <p:spPr bwMode="auto">
          <a:xfrm>
            <a:off x="1020592" y="5051788"/>
            <a:ext cx="0" cy="6203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1434658" y="5044878"/>
            <a:ext cx="0" cy="6203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3" name="Freihandform 122"/>
          <p:cNvSpPr/>
          <p:nvPr/>
        </p:nvSpPr>
        <p:spPr bwMode="auto">
          <a:xfrm rot="10800000">
            <a:off x="1020592" y="5663646"/>
            <a:ext cx="407680" cy="63428"/>
          </a:xfrm>
          <a:custGeom>
            <a:avLst/>
            <a:gdLst>
              <a:gd name="connsiteX0" fmla="*/ 0 w 449580"/>
              <a:gd name="connsiteY0" fmla="*/ 119380 h 119380"/>
              <a:gd name="connsiteX1" fmla="*/ 217170 w 449580"/>
              <a:gd name="connsiteY1" fmla="*/ 1270 h 119380"/>
              <a:gd name="connsiteX2" fmla="*/ 449580 w 449580"/>
              <a:gd name="connsiteY2" fmla="*/ 111760 h 119380"/>
            </a:gdLst>
            <a:ahLst/>
            <a:cxnLst>
              <a:cxn ang="0">
                <a:pos x="connsiteX0" y="connsiteY0"/>
              </a:cxn>
              <a:cxn ang="0">
                <a:pos x="connsiteX1" y="connsiteY1"/>
              </a:cxn>
              <a:cxn ang="0">
                <a:pos x="connsiteX2" y="connsiteY2"/>
              </a:cxn>
            </a:cxnLst>
            <a:rect l="l" t="t" r="r" b="b"/>
            <a:pathLst>
              <a:path w="449580" h="119380">
                <a:moveTo>
                  <a:pt x="0" y="119380"/>
                </a:moveTo>
                <a:cubicBezTo>
                  <a:pt x="71120" y="60960"/>
                  <a:pt x="142240" y="2540"/>
                  <a:pt x="217170" y="1270"/>
                </a:cubicBezTo>
                <a:cubicBezTo>
                  <a:pt x="292100" y="0"/>
                  <a:pt x="370840" y="55880"/>
                  <a:pt x="449580" y="111760"/>
                </a:cubicBezTo>
              </a:path>
            </a:pathLst>
          </a:custGeom>
          <a:no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20" name="Gruppieren 123"/>
          <p:cNvGrpSpPr/>
          <p:nvPr/>
        </p:nvGrpSpPr>
        <p:grpSpPr>
          <a:xfrm>
            <a:off x="941476" y="4636464"/>
            <a:ext cx="163224" cy="163224"/>
            <a:chOff x="1995339" y="4681525"/>
            <a:chExt cx="180000" cy="180000"/>
          </a:xfrm>
        </p:grpSpPr>
        <p:sp>
          <p:nvSpPr>
            <p:cNvPr id="125" name="Ellipse 124"/>
            <p:cNvSpPr/>
            <p:nvPr/>
          </p:nvSpPr>
          <p:spPr bwMode="auto">
            <a:xfrm>
              <a:off x="1995339" y="4681525"/>
              <a:ext cx="180000" cy="180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126" name="Gleichschenkliges Dreieck 125"/>
            <p:cNvSpPr/>
            <p:nvPr/>
          </p:nvSpPr>
          <p:spPr bwMode="auto">
            <a:xfrm>
              <a:off x="2031343" y="4706099"/>
              <a:ext cx="108012" cy="108012"/>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cxnSp>
        <p:nvCxnSpPr>
          <p:cNvPr id="127" name="Gerade Verbindung 126"/>
          <p:cNvCxnSpPr/>
          <p:nvPr/>
        </p:nvCxnSpPr>
        <p:spPr bwMode="auto">
          <a:xfrm>
            <a:off x="1431203" y="4589996"/>
            <a:ext cx="0" cy="522317"/>
          </a:xfrm>
          <a:prstGeom prst="line">
            <a:avLst/>
          </a:prstGeom>
          <a:solidFill>
            <a:schemeClr val="accent1"/>
          </a:solidFill>
          <a:ln w="19050" cap="flat" cmpd="sng" algn="ctr">
            <a:solidFill>
              <a:srgbClr val="C00000"/>
            </a:solidFill>
            <a:prstDash val="lgDashDotDot"/>
            <a:round/>
            <a:headEnd type="none" w="med" len="med"/>
            <a:tailEnd type="none" w="med" len="med"/>
          </a:ln>
          <a:effectLst/>
        </p:spPr>
      </p:cxnSp>
      <p:sp>
        <p:nvSpPr>
          <p:cNvPr id="128" name="Rechteck 127"/>
          <p:cNvSpPr/>
          <p:nvPr/>
        </p:nvSpPr>
        <p:spPr bwMode="auto">
          <a:xfrm>
            <a:off x="562354" y="1586338"/>
            <a:ext cx="1304779" cy="4668730"/>
          </a:xfrm>
          <a:prstGeom prst="rect">
            <a:avLst/>
          </a:prstGeom>
          <a:noFill/>
          <a:ln w="9525" cap="flat" cmpd="sng" algn="ctr">
            <a:solidFill>
              <a:schemeClr val="tx1"/>
            </a:solidFill>
            <a:prstDash val="dash"/>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129" name="Textfeld 128"/>
          <p:cNvSpPr txBox="1"/>
          <p:nvPr/>
        </p:nvSpPr>
        <p:spPr>
          <a:xfrm>
            <a:off x="748332" y="5884279"/>
            <a:ext cx="992579" cy="371512"/>
          </a:xfrm>
          <a:prstGeom prst="rect">
            <a:avLst/>
          </a:prstGeom>
          <a:noFill/>
          <a:ln>
            <a:noFill/>
          </a:ln>
        </p:spPr>
        <p:txBody>
          <a:bodyPr wrap="none" rtlCol="0">
            <a:spAutoFit/>
          </a:bodyPr>
          <a:lstStyle/>
          <a:p>
            <a:pPr algn="ctr"/>
            <a:r>
              <a:rPr lang="de-DE" sz="907" dirty="0"/>
              <a:t>Warmwasser-</a:t>
            </a:r>
          </a:p>
          <a:p>
            <a:pPr algn="ctr"/>
            <a:r>
              <a:rPr lang="de-DE" sz="907" dirty="0"/>
              <a:t>speicher</a:t>
            </a:r>
          </a:p>
        </p:txBody>
      </p:sp>
      <p:grpSp>
        <p:nvGrpSpPr>
          <p:cNvPr id="21" name="Gruppieren 141"/>
          <p:cNvGrpSpPr>
            <a:grpSpLocks noChangeAspect="1"/>
          </p:cNvGrpSpPr>
          <p:nvPr/>
        </p:nvGrpSpPr>
        <p:grpSpPr>
          <a:xfrm>
            <a:off x="1948747" y="3546453"/>
            <a:ext cx="189776" cy="92867"/>
            <a:chOff x="3421973" y="3224029"/>
            <a:chExt cx="697602" cy="341372"/>
          </a:xfrm>
        </p:grpSpPr>
        <p:sp>
          <p:nvSpPr>
            <p:cNvPr id="136" name="Rechteck 135"/>
            <p:cNvSpPr/>
            <p:nvPr/>
          </p:nvSpPr>
          <p:spPr bwMode="auto">
            <a:xfrm>
              <a:off x="3471503" y="3277369"/>
              <a:ext cx="648072"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137" name="Gerade Verbindung 136"/>
            <p:cNvCxnSpPr/>
            <p:nvPr/>
          </p:nvCxnSpPr>
          <p:spPr bwMode="auto">
            <a:xfrm flipH="1" flipV="1">
              <a:off x="3471503" y="3277369"/>
              <a:ext cx="648072"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0" name="Ellipse 139"/>
            <p:cNvSpPr/>
            <p:nvPr/>
          </p:nvSpPr>
          <p:spPr bwMode="auto">
            <a:xfrm>
              <a:off x="3421973" y="3224029"/>
              <a:ext cx="108000" cy="108000"/>
            </a:xfrm>
            <a:prstGeom prst="ellipse">
              <a:avLst/>
            </a:prstGeom>
            <a:solidFill>
              <a:schemeClr val="tx1"/>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nvGrpSpPr>
          <p:cNvPr id="22" name="Gruppieren 142"/>
          <p:cNvGrpSpPr>
            <a:grpSpLocks noChangeAspect="1"/>
          </p:cNvGrpSpPr>
          <p:nvPr/>
        </p:nvGrpSpPr>
        <p:grpSpPr>
          <a:xfrm rot="5400000">
            <a:off x="1322807" y="4131450"/>
            <a:ext cx="189776" cy="92867"/>
            <a:chOff x="3421973" y="3224029"/>
            <a:chExt cx="697602" cy="341372"/>
          </a:xfrm>
        </p:grpSpPr>
        <p:sp>
          <p:nvSpPr>
            <p:cNvPr id="144" name="Rechteck 143"/>
            <p:cNvSpPr/>
            <p:nvPr/>
          </p:nvSpPr>
          <p:spPr bwMode="auto">
            <a:xfrm>
              <a:off x="3471503" y="3277369"/>
              <a:ext cx="648072" cy="2880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145" name="Gerade Verbindung 144"/>
            <p:cNvCxnSpPr/>
            <p:nvPr/>
          </p:nvCxnSpPr>
          <p:spPr bwMode="auto">
            <a:xfrm flipH="1" flipV="1">
              <a:off x="3471503" y="3277369"/>
              <a:ext cx="648072"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6" name="Ellipse 145"/>
            <p:cNvSpPr/>
            <p:nvPr/>
          </p:nvSpPr>
          <p:spPr bwMode="auto">
            <a:xfrm>
              <a:off x="3421973" y="3224029"/>
              <a:ext cx="108000" cy="108000"/>
            </a:xfrm>
            <a:prstGeom prst="ellipse">
              <a:avLst/>
            </a:prstGeom>
            <a:solidFill>
              <a:schemeClr val="tx1"/>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pic>
        <p:nvPicPr>
          <p:cNvPr id="6247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4423" y="3785461"/>
            <a:ext cx="2575651" cy="2770322"/>
          </a:xfrm>
          <a:prstGeom prst="rect">
            <a:avLst/>
          </a:prstGeom>
          <a:noFill/>
          <a:ln w="19050">
            <a:noFill/>
            <a:miter lim="800000"/>
            <a:headEnd/>
            <a:tailEnd/>
          </a:ln>
          <a:effectLst/>
        </p:spPr>
      </p:pic>
      <p:sp>
        <p:nvSpPr>
          <p:cNvPr id="153" name="Textfeld 152"/>
          <p:cNvSpPr txBox="1"/>
          <p:nvPr/>
        </p:nvSpPr>
        <p:spPr>
          <a:xfrm>
            <a:off x="7788926" y="6311984"/>
            <a:ext cx="1430200" cy="276999"/>
          </a:xfrm>
          <a:prstGeom prst="rect">
            <a:avLst/>
          </a:prstGeom>
          <a:noFill/>
        </p:spPr>
        <p:txBody>
          <a:bodyPr wrap="none" rtlCol="0">
            <a:spAutoFit/>
          </a:bodyPr>
          <a:lstStyle/>
          <a:p>
            <a:r>
              <a:rPr lang="de-DE" sz="1200" dirty="0">
                <a:solidFill>
                  <a:srgbClr val="005E59"/>
                </a:solidFill>
                <a:latin typeface="Verdana" pitchFamily="34" charset="0"/>
                <a:ea typeface="Verdana" pitchFamily="34" charset="0"/>
                <a:cs typeface="Verdana" pitchFamily="34" charset="0"/>
              </a:rPr>
              <a:t>Quelle: Buderus</a:t>
            </a:r>
          </a:p>
        </p:txBody>
      </p:sp>
      <p:grpSp>
        <p:nvGrpSpPr>
          <p:cNvPr id="23" name="Gruppieren 223"/>
          <p:cNvGrpSpPr/>
          <p:nvPr/>
        </p:nvGrpSpPr>
        <p:grpSpPr>
          <a:xfrm>
            <a:off x="2060161" y="2665464"/>
            <a:ext cx="455748" cy="431340"/>
            <a:chOff x="2787427" y="2989337"/>
            <a:chExt cx="502589" cy="475672"/>
          </a:xfrm>
        </p:grpSpPr>
        <p:sp>
          <p:nvSpPr>
            <p:cNvPr id="198" name="Gleichschenkliges Dreieck 197"/>
            <p:cNvSpPr/>
            <p:nvPr/>
          </p:nvSpPr>
          <p:spPr bwMode="auto">
            <a:xfrm rot="10800000">
              <a:off x="2964380" y="3097349"/>
              <a:ext cx="144016" cy="14401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199" name="Gleichschenkliges Dreieck 198"/>
            <p:cNvSpPr/>
            <p:nvPr/>
          </p:nvSpPr>
          <p:spPr bwMode="auto">
            <a:xfrm>
              <a:off x="2964380" y="3246889"/>
              <a:ext cx="144016" cy="14401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00" name="Gleichschenkliges Dreieck 199"/>
            <p:cNvSpPr/>
            <p:nvPr/>
          </p:nvSpPr>
          <p:spPr bwMode="auto">
            <a:xfrm rot="16200000">
              <a:off x="3041912" y="3173167"/>
              <a:ext cx="144016" cy="144016"/>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01" name="Ellipse 200"/>
            <p:cNvSpPr/>
            <p:nvPr/>
          </p:nvSpPr>
          <p:spPr bwMode="auto">
            <a:xfrm rot="10800000">
              <a:off x="2795047" y="3173183"/>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202" name="Gerade Verbindung 201"/>
            <p:cNvCxnSpPr/>
            <p:nvPr/>
          </p:nvCxnSpPr>
          <p:spPr bwMode="auto">
            <a:xfrm rot="10800000">
              <a:off x="2942769" y="3245175"/>
              <a:ext cx="9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4" name="Gruppieren 38"/>
            <p:cNvGrpSpPr>
              <a:grpSpLocks noChangeAspect="1"/>
            </p:cNvGrpSpPr>
            <p:nvPr/>
          </p:nvGrpSpPr>
          <p:grpSpPr>
            <a:xfrm>
              <a:off x="2837053" y="3212051"/>
              <a:ext cx="57606" cy="69128"/>
              <a:chOff x="1599295" y="4645521"/>
              <a:chExt cx="72008" cy="108012"/>
            </a:xfrm>
          </p:grpSpPr>
          <p:cxnSp>
            <p:nvCxnSpPr>
              <p:cNvPr id="220" name="Gerade Verbindung 219"/>
              <p:cNvCxnSpPr/>
              <p:nvPr/>
            </p:nvCxnSpPr>
            <p:spPr bwMode="auto">
              <a:xfrm>
                <a:off x="1599295" y="4645521"/>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1" name="Gerade Verbindung 220"/>
              <p:cNvCxnSpPr/>
              <p:nvPr/>
            </p:nvCxnSpPr>
            <p:spPr bwMode="auto">
              <a:xfrm>
                <a:off x="1599295" y="4645521"/>
                <a:ext cx="36004" cy="7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2" name="Gerade Verbindung 221"/>
              <p:cNvCxnSpPr/>
              <p:nvPr/>
            </p:nvCxnSpPr>
            <p:spPr bwMode="auto">
              <a:xfrm>
                <a:off x="1671303" y="4645521"/>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Gerade Verbindung 222"/>
              <p:cNvCxnSpPr/>
              <p:nvPr/>
            </p:nvCxnSpPr>
            <p:spPr bwMode="auto">
              <a:xfrm flipV="1">
                <a:off x="1635299" y="4645521"/>
                <a:ext cx="36004" cy="7200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04" name="Rechtwinkliges Dreieck 203"/>
            <p:cNvSpPr/>
            <p:nvPr/>
          </p:nvSpPr>
          <p:spPr bwMode="auto">
            <a:xfrm flipV="1">
              <a:off x="3033740" y="3097349"/>
              <a:ext cx="72000" cy="144000"/>
            </a:xfrm>
            <a:prstGeom prst="r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25" name="Gruppieren 149"/>
            <p:cNvGrpSpPr/>
            <p:nvPr/>
          </p:nvGrpSpPr>
          <p:grpSpPr>
            <a:xfrm>
              <a:off x="2859435" y="3356997"/>
              <a:ext cx="72008" cy="108012"/>
              <a:chOff x="4659635" y="4681525"/>
              <a:chExt cx="72008" cy="108012"/>
            </a:xfrm>
          </p:grpSpPr>
          <p:cxnSp>
            <p:nvCxnSpPr>
              <p:cNvPr id="217" name="Gerade Verbindung 216"/>
              <p:cNvCxnSpPr/>
              <p:nvPr/>
            </p:nvCxnSpPr>
            <p:spPr bwMode="auto">
              <a:xfrm flipH="1">
                <a:off x="4659635"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 name="Gerade Verbindung 217"/>
              <p:cNvCxnSpPr/>
              <p:nvPr/>
            </p:nvCxnSpPr>
            <p:spPr bwMode="auto">
              <a:xfrm>
                <a:off x="4695639"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Gerade Verbindung 218"/>
              <p:cNvCxnSpPr/>
              <p:nvPr/>
            </p:nvCxnSpPr>
            <p:spPr bwMode="auto">
              <a:xfrm>
                <a:off x="4669160" y="4753533"/>
                <a:ext cx="5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6" name="Gruppieren 151"/>
            <p:cNvGrpSpPr>
              <a:grpSpLocks noChangeAspect="1"/>
            </p:cNvGrpSpPr>
            <p:nvPr/>
          </p:nvGrpSpPr>
          <p:grpSpPr>
            <a:xfrm>
              <a:off x="3191091" y="3061345"/>
              <a:ext cx="98925" cy="102898"/>
              <a:chOff x="4803651" y="4717530"/>
              <a:chExt cx="109917" cy="114331"/>
            </a:xfrm>
          </p:grpSpPr>
          <p:sp>
            <p:nvSpPr>
              <p:cNvPr id="215" name="Akkord 214"/>
              <p:cNvSpPr/>
              <p:nvPr/>
            </p:nvSpPr>
            <p:spPr bwMode="auto">
              <a:xfrm rot="12061301">
                <a:off x="4803651" y="4717530"/>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16" name="Akkord 215"/>
              <p:cNvSpPr/>
              <p:nvPr/>
            </p:nvSpPr>
            <p:spPr bwMode="auto">
              <a:xfrm rot="12061301">
                <a:off x="4807028" y="4774255"/>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nvGrpSpPr>
            <p:cNvPr id="27" name="Gruppieren 163"/>
            <p:cNvGrpSpPr/>
            <p:nvPr/>
          </p:nvGrpSpPr>
          <p:grpSpPr>
            <a:xfrm>
              <a:off x="2787427" y="2989337"/>
              <a:ext cx="155693" cy="108012"/>
              <a:chOff x="5523731" y="4573513"/>
              <a:chExt cx="155693" cy="108012"/>
            </a:xfrm>
          </p:grpSpPr>
          <p:grpSp>
            <p:nvGrpSpPr>
              <p:cNvPr id="28" name="Gruppieren 153"/>
              <p:cNvGrpSpPr/>
              <p:nvPr/>
            </p:nvGrpSpPr>
            <p:grpSpPr>
              <a:xfrm>
                <a:off x="5523731" y="4573513"/>
                <a:ext cx="72008" cy="108012"/>
                <a:chOff x="4659635" y="4681525"/>
                <a:chExt cx="72008" cy="108012"/>
              </a:xfrm>
            </p:grpSpPr>
            <p:cxnSp>
              <p:nvCxnSpPr>
                <p:cNvPr id="212" name="Gerade Verbindung 211"/>
                <p:cNvCxnSpPr/>
                <p:nvPr/>
              </p:nvCxnSpPr>
              <p:spPr bwMode="auto">
                <a:xfrm flipH="1">
                  <a:off x="4659635"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3" name="Gerade Verbindung 212"/>
                <p:cNvCxnSpPr/>
                <p:nvPr/>
              </p:nvCxnSpPr>
              <p:spPr bwMode="auto">
                <a:xfrm>
                  <a:off x="4695639"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4" name="Gerade Verbindung 213"/>
                <p:cNvCxnSpPr/>
                <p:nvPr/>
              </p:nvCxnSpPr>
              <p:spPr bwMode="auto">
                <a:xfrm>
                  <a:off x="4669160" y="4753533"/>
                  <a:ext cx="5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9" name="Gruppieren 160"/>
              <p:cNvGrpSpPr>
                <a:grpSpLocks noChangeAspect="1"/>
              </p:cNvGrpSpPr>
              <p:nvPr/>
            </p:nvGrpSpPr>
            <p:grpSpPr>
              <a:xfrm>
                <a:off x="5580499" y="4575418"/>
                <a:ext cx="98925" cy="102898"/>
                <a:chOff x="4803651" y="4717530"/>
                <a:chExt cx="109917" cy="114331"/>
              </a:xfrm>
            </p:grpSpPr>
            <p:sp>
              <p:nvSpPr>
                <p:cNvPr id="210" name="Akkord 209"/>
                <p:cNvSpPr/>
                <p:nvPr/>
              </p:nvSpPr>
              <p:spPr bwMode="auto">
                <a:xfrm rot="12061301">
                  <a:off x="4803651" y="4717530"/>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11" name="Akkord 210"/>
                <p:cNvSpPr/>
                <p:nvPr/>
              </p:nvSpPr>
              <p:spPr bwMode="auto">
                <a:xfrm rot="12061301">
                  <a:off x="4807028" y="4774255"/>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grpSp>
      <p:grpSp>
        <p:nvGrpSpPr>
          <p:cNvPr id="30" name="Gruppieren 252"/>
          <p:cNvGrpSpPr/>
          <p:nvPr/>
        </p:nvGrpSpPr>
        <p:grpSpPr>
          <a:xfrm>
            <a:off x="1199382" y="3672212"/>
            <a:ext cx="428559" cy="401627"/>
            <a:chOff x="2859435" y="3781425"/>
            <a:chExt cx="472605" cy="442905"/>
          </a:xfrm>
        </p:grpSpPr>
        <p:sp>
          <p:nvSpPr>
            <p:cNvPr id="242" name="Gleichschenkliges Dreieck 241"/>
            <p:cNvSpPr/>
            <p:nvPr/>
          </p:nvSpPr>
          <p:spPr bwMode="auto">
            <a:xfrm>
              <a:off x="3018691" y="4000686"/>
              <a:ext cx="144016" cy="14401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43" name="Gleichschenkliges Dreieck 242"/>
            <p:cNvSpPr/>
            <p:nvPr/>
          </p:nvSpPr>
          <p:spPr bwMode="auto">
            <a:xfrm rot="10800000">
              <a:off x="3018691" y="3851146"/>
              <a:ext cx="144016" cy="14401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44" name="Gleichschenkliges Dreieck 243"/>
            <p:cNvSpPr/>
            <p:nvPr/>
          </p:nvSpPr>
          <p:spPr bwMode="auto">
            <a:xfrm rot="5400000">
              <a:off x="2941159" y="3924868"/>
              <a:ext cx="144016" cy="144016"/>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45" name="Ellipse 244"/>
            <p:cNvSpPr/>
            <p:nvPr/>
          </p:nvSpPr>
          <p:spPr bwMode="auto">
            <a:xfrm>
              <a:off x="3188040" y="3924868"/>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cxnSp>
          <p:nvCxnSpPr>
            <p:cNvPr id="246" name="Gerade Verbindung 245"/>
            <p:cNvCxnSpPr/>
            <p:nvPr/>
          </p:nvCxnSpPr>
          <p:spPr bwMode="auto">
            <a:xfrm>
              <a:off x="3094318" y="3996876"/>
              <a:ext cx="9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1" name="Gruppieren 38"/>
            <p:cNvGrpSpPr>
              <a:grpSpLocks noChangeAspect="1"/>
            </p:cNvGrpSpPr>
            <p:nvPr/>
          </p:nvGrpSpPr>
          <p:grpSpPr>
            <a:xfrm>
              <a:off x="3232428" y="3960872"/>
              <a:ext cx="57606" cy="69128"/>
              <a:chOff x="1599295" y="4645521"/>
              <a:chExt cx="72008" cy="108012"/>
            </a:xfrm>
          </p:grpSpPr>
          <p:cxnSp>
            <p:nvCxnSpPr>
              <p:cNvPr id="249" name="Gerade Verbindung 248"/>
              <p:cNvCxnSpPr/>
              <p:nvPr/>
            </p:nvCxnSpPr>
            <p:spPr bwMode="auto">
              <a:xfrm>
                <a:off x="1599295" y="4645521"/>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0" name="Gerade Verbindung 249"/>
              <p:cNvCxnSpPr/>
              <p:nvPr/>
            </p:nvCxnSpPr>
            <p:spPr bwMode="auto">
              <a:xfrm>
                <a:off x="1599295" y="4645521"/>
                <a:ext cx="36004" cy="7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Gerade Verbindung 250"/>
              <p:cNvCxnSpPr/>
              <p:nvPr/>
            </p:nvCxnSpPr>
            <p:spPr bwMode="auto">
              <a:xfrm>
                <a:off x="1671303" y="4645521"/>
                <a:ext cx="0"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Gerade Verbindung 251"/>
              <p:cNvCxnSpPr/>
              <p:nvPr/>
            </p:nvCxnSpPr>
            <p:spPr bwMode="auto">
              <a:xfrm flipV="1">
                <a:off x="1635299" y="4645521"/>
                <a:ext cx="36004" cy="7200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8" name="Rechtwinkliges Dreieck 247"/>
            <p:cNvSpPr/>
            <p:nvPr/>
          </p:nvSpPr>
          <p:spPr bwMode="auto">
            <a:xfrm rot="10800000" flipV="1">
              <a:off x="3021347" y="4000702"/>
              <a:ext cx="72000" cy="144000"/>
            </a:xfrm>
            <a:prstGeom prst="r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nvGrpSpPr>
            <p:cNvPr id="224" name="Gruppieren 149"/>
            <p:cNvGrpSpPr/>
            <p:nvPr/>
          </p:nvGrpSpPr>
          <p:grpSpPr>
            <a:xfrm>
              <a:off x="3185567" y="3781425"/>
              <a:ext cx="72008" cy="108012"/>
              <a:chOff x="4659635" y="4681525"/>
              <a:chExt cx="72008" cy="108012"/>
            </a:xfrm>
          </p:grpSpPr>
          <p:cxnSp>
            <p:nvCxnSpPr>
              <p:cNvPr id="239" name="Gerade Verbindung 238"/>
              <p:cNvCxnSpPr/>
              <p:nvPr/>
            </p:nvCxnSpPr>
            <p:spPr bwMode="auto">
              <a:xfrm flipH="1">
                <a:off x="4659635"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0" name="Gerade Verbindung 239"/>
              <p:cNvCxnSpPr/>
              <p:nvPr/>
            </p:nvCxnSpPr>
            <p:spPr bwMode="auto">
              <a:xfrm>
                <a:off x="4695639"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1" name="Gerade Verbindung 240"/>
              <p:cNvCxnSpPr/>
              <p:nvPr/>
            </p:nvCxnSpPr>
            <p:spPr bwMode="auto">
              <a:xfrm>
                <a:off x="4669160" y="4753533"/>
                <a:ext cx="5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5" name="Gruppieren 151"/>
            <p:cNvGrpSpPr>
              <a:grpSpLocks noChangeAspect="1"/>
            </p:cNvGrpSpPr>
            <p:nvPr/>
          </p:nvGrpSpPr>
          <p:grpSpPr>
            <a:xfrm>
              <a:off x="2859435" y="3794187"/>
              <a:ext cx="98925" cy="102898"/>
              <a:chOff x="4803651" y="4717530"/>
              <a:chExt cx="109917" cy="114331"/>
            </a:xfrm>
          </p:grpSpPr>
          <p:sp>
            <p:nvSpPr>
              <p:cNvPr id="237" name="Akkord 236"/>
              <p:cNvSpPr/>
              <p:nvPr/>
            </p:nvSpPr>
            <p:spPr bwMode="auto">
              <a:xfrm rot="12061301">
                <a:off x="4803651" y="4717530"/>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38" name="Akkord 237"/>
              <p:cNvSpPr/>
              <p:nvPr/>
            </p:nvSpPr>
            <p:spPr bwMode="auto">
              <a:xfrm rot="12061301">
                <a:off x="4807028" y="4774255"/>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nvGrpSpPr>
            <p:cNvPr id="226" name="Gruppieren 163"/>
            <p:cNvGrpSpPr/>
            <p:nvPr/>
          </p:nvGrpSpPr>
          <p:grpSpPr>
            <a:xfrm>
              <a:off x="3168422" y="4116318"/>
              <a:ext cx="155693" cy="108012"/>
              <a:chOff x="5523731" y="4573513"/>
              <a:chExt cx="155693" cy="108012"/>
            </a:xfrm>
          </p:grpSpPr>
          <p:grpSp>
            <p:nvGrpSpPr>
              <p:cNvPr id="227" name="Gruppieren 153"/>
              <p:cNvGrpSpPr/>
              <p:nvPr/>
            </p:nvGrpSpPr>
            <p:grpSpPr>
              <a:xfrm>
                <a:off x="5523731" y="4573513"/>
                <a:ext cx="72008" cy="108012"/>
                <a:chOff x="4659635" y="4681525"/>
                <a:chExt cx="72008" cy="108012"/>
              </a:xfrm>
            </p:grpSpPr>
            <p:cxnSp>
              <p:nvCxnSpPr>
                <p:cNvPr id="234" name="Gerade Verbindung 233"/>
                <p:cNvCxnSpPr/>
                <p:nvPr/>
              </p:nvCxnSpPr>
              <p:spPr bwMode="auto">
                <a:xfrm flipH="1">
                  <a:off x="4659635"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5" name="Gerade Verbindung 234"/>
                <p:cNvCxnSpPr/>
                <p:nvPr/>
              </p:nvCxnSpPr>
              <p:spPr bwMode="auto">
                <a:xfrm>
                  <a:off x="4695639" y="4681525"/>
                  <a:ext cx="36004" cy="108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6" name="Gerade Verbindung 235"/>
                <p:cNvCxnSpPr/>
                <p:nvPr/>
              </p:nvCxnSpPr>
              <p:spPr bwMode="auto">
                <a:xfrm>
                  <a:off x="4669160" y="4753533"/>
                  <a:ext cx="5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28" name="Gruppieren 160"/>
              <p:cNvGrpSpPr>
                <a:grpSpLocks noChangeAspect="1"/>
              </p:cNvGrpSpPr>
              <p:nvPr/>
            </p:nvGrpSpPr>
            <p:grpSpPr>
              <a:xfrm>
                <a:off x="5580499" y="4575418"/>
                <a:ext cx="98925" cy="102898"/>
                <a:chOff x="4803651" y="4717530"/>
                <a:chExt cx="109917" cy="114331"/>
              </a:xfrm>
            </p:grpSpPr>
            <p:sp>
              <p:nvSpPr>
                <p:cNvPr id="232" name="Akkord 231"/>
                <p:cNvSpPr/>
                <p:nvPr/>
              </p:nvSpPr>
              <p:spPr bwMode="auto">
                <a:xfrm rot="12061301">
                  <a:off x="4803651" y="4717530"/>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sp>
              <p:nvSpPr>
                <p:cNvPr id="233" name="Akkord 232"/>
                <p:cNvSpPr/>
                <p:nvPr/>
              </p:nvSpPr>
              <p:spPr bwMode="auto">
                <a:xfrm rot="12061301">
                  <a:off x="4807028" y="4774255"/>
                  <a:ext cx="106540" cy="57606"/>
                </a:xfrm>
                <a:prstGeom prst="chor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829178" eaLnBrk="0" fontAlgn="base" hangingPunct="0">
                    <a:spcBef>
                      <a:spcPct val="0"/>
                    </a:spcBef>
                    <a:spcAft>
                      <a:spcPct val="0"/>
                    </a:spcAft>
                  </a:pPr>
                  <a:endParaRPr lang="de-DE" sz="2176">
                    <a:latin typeface="Verdana" pitchFamily="34" charset="0"/>
                    <a:ea typeface="ＭＳ Ｐゴシック"/>
                    <a:cs typeface="ＭＳ Ｐゴシック"/>
                  </a:endParaRPr>
                </a:p>
              </p:txBody>
            </p:sp>
          </p:grpSp>
        </p:grpSp>
      </p:grpSp>
      <p:sp>
        <p:nvSpPr>
          <p:cNvPr id="254" name="Textfeld 253"/>
          <p:cNvSpPr txBox="1"/>
          <p:nvPr/>
        </p:nvSpPr>
        <p:spPr>
          <a:xfrm>
            <a:off x="3168781" y="1285892"/>
            <a:ext cx="5693223" cy="2771528"/>
          </a:xfrm>
          <a:prstGeom prst="rect">
            <a:avLst/>
          </a:prstGeom>
          <a:noFill/>
        </p:spPr>
        <p:txBody>
          <a:bodyPr wrap="square" rtlCol="0">
            <a:spAutoFit/>
          </a:bodyPr>
          <a:lstStyle/>
          <a:p>
            <a:pPr>
              <a:lnSpc>
                <a:spcPct val="150000"/>
              </a:lnSpc>
            </a:pPr>
            <a:r>
              <a:rPr lang="de-DE" sz="1451" b="1" u="sng" dirty="0">
                <a:solidFill>
                  <a:srgbClr val="005E59"/>
                </a:solidFill>
                <a:latin typeface="Verdana" pitchFamily="34" charset="0"/>
                <a:ea typeface="Verdana" pitchFamily="34" charset="0"/>
                <a:cs typeface="Verdana" pitchFamily="34" charset="0"/>
              </a:rPr>
              <a:t>Vorteile:</a:t>
            </a:r>
          </a:p>
          <a:p>
            <a:pPr marL="156911" indent="-156911">
              <a:lnSpc>
                <a:spcPct val="150000"/>
              </a:lnSpc>
              <a:buFont typeface="Arial" pitchFamily="34" charset="0"/>
              <a:buChar char="•"/>
            </a:pPr>
            <a:r>
              <a:rPr lang="de-DE" sz="1451" dirty="0">
                <a:solidFill>
                  <a:srgbClr val="005E59"/>
                </a:solidFill>
                <a:latin typeface="Verdana" pitchFamily="34" charset="0"/>
                <a:ea typeface="Verdana" pitchFamily="34" charset="0"/>
                <a:cs typeface="Verdana" pitchFamily="34" charset="0"/>
              </a:rPr>
              <a:t>gut geeignet für Nachrüstung auch für 70°C//50°C Öl- oder Gasanlagen</a:t>
            </a:r>
          </a:p>
          <a:p>
            <a:pPr marL="156911" indent="-156911">
              <a:lnSpc>
                <a:spcPct val="150000"/>
              </a:lnSpc>
              <a:buFont typeface="Arial" pitchFamily="34" charset="0"/>
              <a:buChar char="•"/>
            </a:pPr>
            <a:r>
              <a:rPr lang="de-DE" sz="1451" dirty="0">
                <a:solidFill>
                  <a:srgbClr val="005E59"/>
                </a:solidFill>
                <a:latin typeface="Verdana" pitchFamily="34" charset="0"/>
                <a:ea typeface="Verdana" pitchFamily="34" charset="0"/>
                <a:cs typeface="Verdana" pitchFamily="34" charset="0"/>
              </a:rPr>
              <a:t>2 unabhängige Energieträger</a:t>
            </a:r>
          </a:p>
          <a:p>
            <a:pPr marL="156911" indent="-156911">
              <a:lnSpc>
                <a:spcPct val="150000"/>
              </a:lnSpc>
              <a:buFont typeface="Arial" pitchFamily="34" charset="0"/>
              <a:buChar char="•"/>
            </a:pPr>
            <a:r>
              <a:rPr lang="de-DE" sz="1451" dirty="0">
                <a:solidFill>
                  <a:srgbClr val="005E59"/>
                </a:solidFill>
                <a:latin typeface="Verdana" pitchFamily="34" charset="0"/>
                <a:ea typeface="Verdana" pitchFamily="34" charset="0"/>
                <a:cs typeface="Verdana" pitchFamily="34" charset="0"/>
              </a:rPr>
              <a:t>Fahrweise „wirtschaftlichster Erzeuger“</a:t>
            </a:r>
          </a:p>
          <a:p>
            <a:pPr marL="156911" indent="-156911">
              <a:lnSpc>
                <a:spcPct val="150000"/>
              </a:lnSpc>
              <a:buFont typeface="Arial" pitchFamily="34" charset="0"/>
              <a:buChar char="•"/>
            </a:pPr>
            <a:r>
              <a:rPr lang="de-DE" sz="1451" dirty="0">
                <a:solidFill>
                  <a:srgbClr val="005E59"/>
                </a:solidFill>
                <a:latin typeface="Verdana" pitchFamily="34" charset="0"/>
                <a:ea typeface="Verdana" pitchFamily="34" charset="0"/>
                <a:cs typeface="Verdana" pitchFamily="34" charset="0"/>
              </a:rPr>
              <a:t>Refinanzierung abhängig vom Energieträgerpreis</a:t>
            </a:r>
          </a:p>
          <a:p>
            <a:pPr marL="156911" indent="-156911">
              <a:lnSpc>
                <a:spcPct val="150000"/>
              </a:lnSpc>
              <a:buFont typeface="Arial" pitchFamily="34" charset="0"/>
              <a:buChar char="•"/>
            </a:pPr>
            <a:r>
              <a:rPr lang="de-DE" sz="1451" dirty="0">
                <a:solidFill>
                  <a:srgbClr val="005E59"/>
                </a:solidFill>
                <a:latin typeface="Verdana" pitchFamily="34" charset="0"/>
                <a:ea typeface="Verdana" pitchFamily="34" charset="0"/>
                <a:cs typeface="Verdana" pitchFamily="34" charset="0"/>
              </a:rPr>
              <a:t>Deckung durch WP 50-80%</a:t>
            </a:r>
          </a:p>
          <a:p>
            <a:pPr marL="156911" indent="-156911">
              <a:lnSpc>
                <a:spcPct val="150000"/>
              </a:lnSpc>
              <a:buFont typeface="Arial" pitchFamily="34" charset="0"/>
              <a:buChar char="•"/>
            </a:pPr>
            <a:endParaRPr lang="de-DE" sz="1451" dirty="0">
              <a:solidFill>
                <a:srgbClr val="005E59"/>
              </a:solidFill>
              <a:latin typeface="Verdana" pitchFamily="34" charset="0"/>
              <a:ea typeface="Verdana" pitchFamily="34" charset="0"/>
              <a:cs typeface="Verdana" pitchFamily="34" charset="0"/>
            </a:endParaRPr>
          </a:p>
        </p:txBody>
      </p:sp>
      <p:cxnSp>
        <p:nvCxnSpPr>
          <p:cNvPr id="256" name="Gerade Verbindung mit Pfeil 255"/>
          <p:cNvCxnSpPr/>
          <p:nvPr/>
        </p:nvCxnSpPr>
        <p:spPr bwMode="auto">
          <a:xfrm flipH="1">
            <a:off x="994854" y="4363184"/>
            <a:ext cx="293804" cy="130594"/>
          </a:xfrm>
          <a:prstGeom prst="straightConnector1">
            <a:avLst/>
          </a:prstGeom>
          <a:solidFill>
            <a:schemeClr val="accent1"/>
          </a:solidFill>
          <a:ln w="9525" cap="flat" cmpd="sng" algn="ctr">
            <a:solidFill>
              <a:schemeClr val="bg1">
                <a:lumMod val="50000"/>
              </a:schemeClr>
            </a:solidFill>
            <a:prstDash val="sysDash"/>
            <a:round/>
            <a:headEnd type="none" w="sm" len="sm"/>
            <a:tailEnd type="arrow" w="sm" len="sm"/>
          </a:ln>
          <a:effectLst/>
        </p:spPr>
      </p:cxnSp>
      <p:cxnSp>
        <p:nvCxnSpPr>
          <p:cNvPr id="257" name="Gerade Verbindung mit Pfeil 256"/>
          <p:cNvCxnSpPr/>
          <p:nvPr/>
        </p:nvCxnSpPr>
        <p:spPr bwMode="auto">
          <a:xfrm rot="10800000" flipH="1">
            <a:off x="1139960" y="4415008"/>
            <a:ext cx="293804" cy="130594"/>
          </a:xfrm>
          <a:prstGeom prst="straightConnector1">
            <a:avLst/>
          </a:prstGeom>
          <a:solidFill>
            <a:schemeClr val="accent1"/>
          </a:solidFill>
          <a:ln w="9525" cap="flat" cmpd="sng" algn="ctr">
            <a:solidFill>
              <a:schemeClr val="bg1">
                <a:lumMod val="50000"/>
              </a:schemeClr>
            </a:solidFill>
            <a:prstDash val="sysDash"/>
            <a:round/>
            <a:headEnd type="none" w="sm" len="sm"/>
            <a:tailEnd type="arrow" w="sm" len="sm"/>
          </a:ln>
          <a:effectLst/>
        </p:spPr>
      </p:cxnSp>
      <p:pic>
        <p:nvPicPr>
          <p:cNvPr id="14338" name="Picture 2"/>
          <p:cNvPicPr>
            <a:picLocks noChangeAspect="1" noChangeArrowheads="1"/>
          </p:cNvPicPr>
          <p:nvPr/>
        </p:nvPicPr>
        <p:blipFill>
          <a:blip r:embed="rId4"/>
          <a:srcRect l="46780" t="25627" r="18390" b="19661"/>
          <a:stretch>
            <a:fillRect/>
          </a:stretch>
        </p:blipFill>
        <p:spPr bwMode="auto">
          <a:xfrm>
            <a:off x="4619974" y="3766087"/>
            <a:ext cx="2952052" cy="2898183"/>
          </a:xfrm>
          <a:prstGeom prst="rect">
            <a:avLst/>
          </a:prstGeom>
          <a:noFill/>
          <a:ln w="9525">
            <a:noFill/>
            <a:miter lim="800000"/>
            <a:headEnd/>
            <a:tailEnd/>
          </a:ln>
          <a:effectLst/>
        </p:spPr>
      </p:pic>
      <p:sp>
        <p:nvSpPr>
          <p:cNvPr id="155" name="Textfeld 154"/>
          <p:cNvSpPr txBox="1"/>
          <p:nvPr/>
        </p:nvSpPr>
        <p:spPr>
          <a:xfrm>
            <a:off x="4659781" y="6286349"/>
            <a:ext cx="1632178" cy="276999"/>
          </a:xfrm>
          <a:prstGeom prst="rect">
            <a:avLst/>
          </a:prstGeom>
          <a:noFill/>
        </p:spPr>
        <p:txBody>
          <a:bodyPr wrap="none" rtlCol="0">
            <a:spAutoFit/>
          </a:bodyPr>
          <a:lstStyle/>
          <a:p>
            <a:r>
              <a:rPr lang="de-DE" sz="1200" dirty="0">
                <a:solidFill>
                  <a:srgbClr val="005E59"/>
                </a:solidFill>
                <a:latin typeface="Verdana" pitchFamily="34" charset="0"/>
                <a:ea typeface="Verdana" pitchFamily="34" charset="0"/>
                <a:cs typeface="Verdana" pitchFamily="34" charset="0"/>
              </a:rPr>
              <a:t>Quelle: Viessmann</a:t>
            </a:r>
          </a:p>
        </p:txBody>
      </p:sp>
    </p:spTree>
    <p:extLst>
      <p:ext uri="{BB962C8B-B14F-4D97-AF65-F5344CB8AC3E}">
        <p14:creationId xmlns:p14="http://schemas.microsoft.com/office/powerpoint/2010/main" val="1729095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60" y="1629064"/>
            <a:ext cx="10760140" cy="4301836"/>
          </a:xfrm>
        </p:spPr>
        <p:txBody>
          <a:bodyPr/>
          <a:lstStyle/>
          <a:p>
            <a:r>
              <a:rPr lang="de-DE" b="1" dirty="0" smtClean="0"/>
              <a:t>Vorteile</a:t>
            </a:r>
          </a:p>
          <a:p>
            <a:pPr>
              <a:lnSpc>
                <a:spcPct val="100000"/>
              </a:lnSpc>
              <a:buFont typeface="Wingdings" pitchFamily="2" charset="2"/>
              <a:buChar char="Ø"/>
            </a:pPr>
            <a:r>
              <a:rPr lang="de-DE" dirty="0" smtClean="0"/>
              <a:t> direkte Einsparung von Heizwärme- und Heizkosten </a:t>
            </a:r>
          </a:p>
          <a:p>
            <a:pPr>
              <a:lnSpc>
                <a:spcPct val="100000"/>
              </a:lnSpc>
              <a:buFont typeface="Wingdings" pitchFamily="2" charset="2"/>
              <a:buChar char="Ø"/>
            </a:pPr>
            <a:r>
              <a:rPr lang="de-DE" dirty="0" smtClean="0"/>
              <a:t> keine Lagerung und kein Transport von Brennstoffen nötig</a:t>
            </a:r>
          </a:p>
          <a:p>
            <a:pPr>
              <a:lnSpc>
                <a:spcPct val="100000"/>
              </a:lnSpc>
              <a:buFont typeface="Wingdings" pitchFamily="2" charset="2"/>
              <a:buChar char="Ø"/>
            </a:pPr>
            <a:r>
              <a:rPr lang="de-DE" dirty="0" smtClean="0"/>
              <a:t> gut in Kombination mit einer Zentralheizung und in der Nachrüstung</a:t>
            </a:r>
          </a:p>
          <a:p>
            <a:pPr>
              <a:lnSpc>
                <a:spcPct val="100000"/>
              </a:lnSpc>
              <a:buFont typeface="Wingdings" pitchFamily="2" charset="2"/>
              <a:buChar char="Ø"/>
            </a:pPr>
            <a:r>
              <a:rPr lang="de-DE" dirty="0" smtClean="0"/>
              <a:t> werden staatlich im Neubau und Altbau gefördert</a:t>
            </a:r>
          </a:p>
          <a:p>
            <a:r>
              <a:rPr lang="de-DE" b="1" dirty="0" smtClean="0"/>
              <a:t>Nachteile </a:t>
            </a:r>
          </a:p>
          <a:p>
            <a:pPr>
              <a:lnSpc>
                <a:spcPct val="100000"/>
              </a:lnSpc>
              <a:buFont typeface="Wingdings" pitchFamily="2" charset="2"/>
              <a:buChar char="Ø"/>
            </a:pPr>
            <a:r>
              <a:rPr lang="de-DE" dirty="0" smtClean="0"/>
              <a:t> Wetterabhängige und jahreszeitabhängige Wärmeproduktion</a:t>
            </a:r>
          </a:p>
          <a:p>
            <a:pPr>
              <a:lnSpc>
                <a:spcPct val="100000"/>
              </a:lnSpc>
              <a:buFont typeface="Wingdings" pitchFamily="2" charset="2"/>
              <a:buChar char="Ø"/>
            </a:pPr>
            <a:r>
              <a:rPr lang="de-DE" dirty="0" smtClean="0"/>
              <a:t> hohe anfängliche Investitionskosten</a:t>
            </a:r>
          </a:p>
          <a:p>
            <a:pPr marL="266700" indent="-266700">
              <a:lnSpc>
                <a:spcPct val="100000"/>
              </a:lnSpc>
              <a:buFont typeface="Wingdings" pitchFamily="2" charset="2"/>
              <a:buChar char="Ø"/>
            </a:pPr>
            <a:r>
              <a:rPr lang="de-DE" dirty="0" smtClean="0"/>
              <a:t>Wirkungsgrad sehr stark von der </a:t>
            </a:r>
            <a:r>
              <a:rPr lang="de-DE" dirty="0" err="1" smtClean="0"/>
              <a:t>Modulart</a:t>
            </a:r>
            <a:r>
              <a:rPr lang="de-DE" dirty="0" smtClean="0"/>
              <a:t>, Dimensionierung, Ausrichtung und                 Einbindung in das hydraulische Heizsystem abhängig</a:t>
            </a:r>
          </a:p>
        </p:txBody>
      </p:sp>
      <p:sp>
        <p:nvSpPr>
          <p:cNvPr id="3" name="Textplatzhalter 2"/>
          <p:cNvSpPr>
            <a:spLocks noGrp="1"/>
          </p:cNvSpPr>
          <p:nvPr>
            <p:ph type="body" sz="quarter" idx="12"/>
          </p:nvPr>
        </p:nvSpPr>
        <p:spPr/>
        <p:txBody>
          <a:bodyPr/>
          <a:lstStyle/>
          <a:p>
            <a:r>
              <a:rPr lang="de-DE" dirty="0" err="1" smtClean="0"/>
              <a:t>Solarthermie</a:t>
            </a:r>
            <a:r>
              <a:rPr lang="de-DE" dirty="0" smtClean="0"/>
              <a:t>-Anlagen</a:t>
            </a:r>
            <a:endParaRPr lang="de-DE" dirty="0"/>
          </a:p>
        </p:txBody>
      </p:sp>
      <p:sp>
        <p:nvSpPr>
          <p:cNvPr id="4" name="Textplatzhalter 3"/>
          <p:cNvSpPr>
            <a:spLocks noGrp="1"/>
          </p:cNvSpPr>
          <p:nvPr>
            <p:ph type="body" sz="quarter" idx="14"/>
          </p:nvPr>
        </p:nvSpPr>
        <p:spPr/>
        <p:txBody>
          <a:bodyPr/>
          <a:lstStyle/>
          <a:p>
            <a:endParaRPr lang="de-DE"/>
          </a:p>
        </p:txBody>
      </p:sp>
      <p:pic>
        <p:nvPicPr>
          <p:cNvPr id="9218" name="Picture 2" descr="F:\Bilder EE EFH\Solaranlage Müller.jpg"/>
          <p:cNvPicPr>
            <a:picLocks noChangeAspect="1" noChangeArrowheads="1"/>
          </p:cNvPicPr>
          <p:nvPr/>
        </p:nvPicPr>
        <p:blipFill>
          <a:blip r:embed="rId2"/>
          <a:srcRect l="13393" t="15629" r="28000" b="19571"/>
          <a:stretch>
            <a:fillRect/>
          </a:stretch>
        </p:blipFill>
        <p:spPr bwMode="auto">
          <a:xfrm>
            <a:off x="8908869" y="927463"/>
            <a:ext cx="2604762" cy="180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err="1" smtClean="0"/>
              <a:t>Solarthermie</a:t>
            </a:r>
            <a:r>
              <a:rPr lang="de-DE" dirty="0" smtClean="0"/>
              <a:t>-Anlagen</a:t>
            </a:r>
            <a:endParaRPr lang="de-DE" dirty="0"/>
          </a:p>
        </p:txBody>
      </p:sp>
      <p:sp>
        <p:nvSpPr>
          <p:cNvPr id="4" name="Textplatzhalter 3"/>
          <p:cNvSpPr>
            <a:spLocks noGrp="1"/>
          </p:cNvSpPr>
          <p:nvPr>
            <p:ph type="body" sz="quarter" idx="14"/>
          </p:nvPr>
        </p:nvSpPr>
        <p:spPr/>
        <p:txBody>
          <a:bodyPr/>
          <a:lstStyle/>
          <a:p>
            <a:r>
              <a:rPr lang="de-DE" dirty="0" smtClean="0"/>
              <a:t>Quelle: Sächsische Bauherrenmappe SAENA</a:t>
            </a:r>
            <a:endParaRPr lang="de-DE" dirty="0"/>
          </a:p>
        </p:txBody>
      </p:sp>
      <p:pic>
        <p:nvPicPr>
          <p:cNvPr id="5" name="Picture 2"/>
          <p:cNvPicPr>
            <a:picLocks noChangeAspect="1" noChangeArrowheads="1"/>
          </p:cNvPicPr>
          <p:nvPr/>
        </p:nvPicPr>
        <p:blipFill>
          <a:blip r:embed="rId2"/>
          <a:srcRect l="12708" t="22167" r="10521" b="10000"/>
          <a:stretch>
            <a:fillRect/>
          </a:stretch>
        </p:blipFill>
        <p:spPr bwMode="auto">
          <a:xfrm>
            <a:off x="584200" y="1397000"/>
            <a:ext cx="8826500" cy="4874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Wirksamkeit von Solarthermischer-Anlagen</a:t>
            </a:r>
            <a:endParaRPr lang="de-DE" dirty="0"/>
          </a:p>
        </p:txBody>
      </p:sp>
      <p:sp>
        <p:nvSpPr>
          <p:cNvPr id="4" name="Textplatzhalter 3"/>
          <p:cNvSpPr>
            <a:spLocks noGrp="1"/>
          </p:cNvSpPr>
          <p:nvPr>
            <p:ph type="body" sz="quarter" idx="14"/>
          </p:nvPr>
        </p:nvSpPr>
        <p:spPr>
          <a:xfrm>
            <a:off x="580959" y="6351171"/>
            <a:ext cx="9909241" cy="278229"/>
          </a:xfrm>
        </p:spPr>
        <p:txBody>
          <a:bodyPr/>
          <a:lstStyle/>
          <a:p>
            <a:r>
              <a:rPr lang="de-DE" dirty="0" smtClean="0"/>
              <a:t>Quelle: Broschüre „</a:t>
            </a:r>
            <a:r>
              <a:rPr lang="de-DE" dirty="0" err="1" smtClean="0"/>
              <a:t>Niedrigstenergiegebäude</a:t>
            </a:r>
            <a:r>
              <a:rPr lang="de-DE" dirty="0" smtClean="0"/>
              <a:t> in Sachsen“ / Ergebnisse </a:t>
            </a:r>
            <a:r>
              <a:rPr lang="de-DE" dirty="0" err="1" smtClean="0"/>
              <a:t>Messprojekt</a:t>
            </a:r>
            <a:r>
              <a:rPr lang="de-DE" dirty="0" smtClean="0"/>
              <a:t> 2015 - 2018</a:t>
            </a:r>
            <a:endParaRPr lang="de-DE" dirty="0"/>
          </a:p>
        </p:txBody>
      </p:sp>
      <p:pic>
        <p:nvPicPr>
          <p:cNvPr id="5" name="Picture 2"/>
          <p:cNvPicPr>
            <a:picLocks noChangeAspect="1" noChangeArrowheads="1"/>
          </p:cNvPicPr>
          <p:nvPr/>
        </p:nvPicPr>
        <p:blipFill>
          <a:blip r:embed="rId2"/>
          <a:srcRect/>
          <a:stretch>
            <a:fillRect/>
          </a:stretch>
        </p:blipFill>
        <p:spPr bwMode="auto">
          <a:xfrm>
            <a:off x="509182" y="1360061"/>
            <a:ext cx="10553700" cy="469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52582" b="23924"/>
          <a:stretch/>
        </p:blipFill>
        <p:spPr>
          <a:xfrm>
            <a:off x="6767309" y="1171556"/>
            <a:ext cx="4769522" cy="4218185"/>
          </a:xfrm>
          <a:prstGeom prst="rect">
            <a:avLst/>
          </a:prstGeom>
        </p:spPr>
      </p:pic>
      <p:sp>
        <p:nvSpPr>
          <p:cNvPr id="10" name="Rechteck 9"/>
          <p:cNvSpPr/>
          <p:nvPr/>
        </p:nvSpPr>
        <p:spPr>
          <a:xfrm>
            <a:off x="6327285" y="879659"/>
            <a:ext cx="5350260" cy="4801978"/>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p:cNvSpPr>
            <a:spLocks noGrp="1"/>
          </p:cNvSpPr>
          <p:nvPr>
            <p:ph type="body" sz="quarter" idx="12"/>
          </p:nvPr>
        </p:nvSpPr>
        <p:spPr/>
        <p:txBody>
          <a:bodyPr/>
          <a:lstStyle/>
          <a:p>
            <a:r>
              <a:rPr lang="de-DE" dirty="0"/>
              <a:t>Kurzporträt </a:t>
            </a:r>
            <a:r>
              <a:rPr lang="de-DE" dirty="0" smtClean="0"/>
              <a:t>SAENA</a:t>
            </a:r>
          </a:p>
        </p:txBody>
      </p:sp>
      <p:sp>
        <p:nvSpPr>
          <p:cNvPr id="4" name="Textplatzhalter 3"/>
          <p:cNvSpPr>
            <a:spLocks noGrp="1"/>
          </p:cNvSpPr>
          <p:nvPr>
            <p:ph type="body" sz="quarter" idx="13"/>
          </p:nvPr>
        </p:nvSpPr>
        <p:spPr/>
        <p:txBody>
          <a:bodyPr/>
          <a:lstStyle/>
          <a:p>
            <a:pPr>
              <a:spcBef>
                <a:spcPts val="0"/>
              </a:spcBef>
              <a:spcAft>
                <a:spcPts val="1000"/>
              </a:spcAft>
            </a:pPr>
            <a:r>
              <a:rPr lang="de-DE" dirty="0">
                <a:solidFill>
                  <a:srgbClr val="005E59"/>
                </a:solidFill>
              </a:rPr>
              <a:t>Gesellschaftsanteile:	51 %</a:t>
            </a:r>
          </a:p>
          <a:p>
            <a:pPr>
              <a:spcBef>
                <a:spcPts val="0"/>
              </a:spcBef>
              <a:spcAft>
                <a:spcPts val="1000"/>
              </a:spcAft>
            </a:pPr>
            <a:r>
              <a:rPr lang="de-DE" dirty="0">
                <a:solidFill>
                  <a:srgbClr val="005E59"/>
                </a:solidFill>
              </a:rPr>
              <a:t>			49 </a:t>
            </a:r>
            <a:r>
              <a:rPr lang="de-DE" dirty="0" smtClean="0">
                <a:solidFill>
                  <a:srgbClr val="005E59"/>
                </a:solidFill>
              </a:rPr>
              <a:t>%</a:t>
            </a:r>
          </a:p>
          <a:p>
            <a:pPr marL="342900" indent="-342900" defTabSz="263525">
              <a:spcBef>
                <a:spcPts val="0"/>
              </a:spcBef>
              <a:spcAft>
                <a:spcPts val="1000"/>
              </a:spcAft>
              <a:buFont typeface="Wingdings" panose="05000000000000000000" pitchFamily="2" charset="2"/>
              <a:buChar char="à"/>
            </a:pPr>
            <a:r>
              <a:rPr lang="de-DE" dirty="0" smtClean="0">
                <a:solidFill>
                  <a:srgbClr val="005E59"/>
                </a:solidFill>
              </a:rPr>
              <a:t>Entwicklung </a:t>
            </a:r>
            <a:r>
              <a:rPr lang="de-DE" dirty="0">
                <a:solidFill>
                  <a:srgbClr val="005E59"/>
                </a:solidFill>
              </a:rPr>
              <a:t>von Lösungsstrategien, Begleitung von Modellprojekten in den Bereichen </a:t>
            </a:r>
            <a:r>
              <a:rPr lang="de-DE" dirty="0">
                <a:solidFill>
                  <a:srgbClr val="D87800"/>
                </a:solidFill>
              </a:rPr>
              <a:t>„Energieeffizienz“</a:t>
            </a:r>
            <a:r>
              <a:rPr lang="de-DE" dirty="0">
                <a:solidFill>
                  <a:schemeClr val="accent2"/>
                </a:solidFill>
              </a:rPr>
              <a:t>,</a:t>
            </a:r>
            <a:r>
              <a:rPr lang="de-DE" dirty="0">
                <a:solidFill>
                  <a:srgbClr val="D87800"/>
                </a:solidFill>
              </a:rPr>
              <a:t> „zukunftsfähige Energieversorgung“ </a:t>
            </a:r>
            <a:r>
              <a:rPr lang="de-DE" dirty="0">
                <a:solidFill>
                  <a:srgbClr val="005E59"/>
                </a:solidFill>
              </a:rPr>
              <a:t>und </a:t>
            </a:r>
            <a:r>
              <a:rPr lang="de-DE" dirty="0">
                <a:solidFill>
                  <a:srgbClr val="D87800"/>
                </a:solidFill>
              </a:rPr>
              <a:t>„Effiziente Mobilität“ </a:t>
            </a:r>
            <a:endParaRPr lang="de-DE" dirty="0" smtClean="0">
              <a:solidFill>
                <a:srgbClr val="D87800"/>
              </a:solidFill>
            </a:endParaRPr>
          </a:p>
          <a:p>
            <a:pPr marL="342900" indent="-342900" defTabSz="263525">
              <a:spcBef>
                <a:spcPts val="0"/>
              </a:spcBef>
              <a:spcAft>
                <a:spcPts val="1000"/>
              </a:spcAft>
              <a:buFont typeface="Wingdings" panose="05000000000000000000" pitchFamily="2" charset="2"/>
              <a:buChar char="à"/>
            </a:pPr>
            <a:r>
              <a:rPr lang="de-DE" dirty="0" smtClean="0">
                <a:solidFill>
                  <a:srgbClr val="005E59"/>
                </a:solidFill>
              </a:rPr>
              <a:t>fachliche </a:t>
            </a:r>
            <a:r>
              <a:rPr lang="de-DE" dirty="0">
                <a:solidFill>
                  <a:srgbClr val="005E59"/>
                </a:solidFill>
              </a:rPr>
              <a:t>Impulsberatungen unter Einbeziehung von Fördermöglichkeiten (Freistaat Sachsen, Bund und </a:t>
            </a:r>
            <a:r>
              <a:rPr lang="de-DE" dirty="0" smtClean="0">
                <a:solidFill>
                  <a:srgbClr val="005E59"/>
                </a:solidFill>
              </a:rPr>
              <a:t>EU)</a:t>
            </a:r>
          </a:p>
          <a:p>
            <a:pPr marL="342900" indent="-342900" defTabSz="263525">
              <a:spcBef>
                <a:spcPts val="0"/>
              </a:spcBef>
              <a:spcAft>
                <a:spcPts val="1000"/>
              </a:spcAft>
              <a:buFont typeface="Wingdings" panose="05000000000000000000" pitchFamily="2" charset="2"/>
              <a:buChar char="à"/>
            </a:pPr>
            <a:r>
              <a:rPr lang="de-DE" dirty="0" smtClean="0">
                <a:solidFill>
                  <a:srgbClr val="005E59"/>
                </a:solidFill>
              </a:rPr>
              <a:t>Aufbau </a:t>
            </a:r>
            <a:r>
              <a:rPr lang="de-DE" dirty="0">
                <a:solidFill>
                  <a:srgbClr val="005E59"/>
                </a:solidFill>
              </a:rPr>
              <a:t>gezielter Bildungsprogramme und zielgruppenspezifischer Öffentlichkeitsarbeit sowie </a:t>
            </a:r>
            <a:r>
              <a:rPr lang="de-DE" dirty="0">
                <a:solidFill>
                  <a:schemeClr val="accent6"/>
                </a:solidFill>
              </a:rPr>
              <a:t>Netzwerkbildung zum Erfahrungs- und Informationsaustausch</a:t>
            </a:r>
          </a:p>
          <a:p>
            <a:pPr>
              <a:spcAft>
                <a:spcPts val="1000"/>
              </a:spcAft>
            </a:pPr>
            <a:endParaRPr lang="de-DE" dirty="0"/>
          </a:p>
        </p:txBody>
      </p:sp>
      <p:pic>
        <p:nvPicPr>
          <p:cNvPr id="8" name="Grafik 5" descr="untitled.bmp"/>
          <p:cNvPicPr>
            <a:picLocks noChangeAspect="1"/>
          </p:cNvPicPr>
          <p:nvPr/>
        </p:nvPicPr>
        <p:blipFill>
          <a:blip r:embed="rId4" cstate="print"/>
          <a:srcRect/>
          <a:stretch>
            <a:fillRect/>
          </a:stretch>
        </p:blipFill>
        <p:spPr bwMode="auto">
          <a:xfrm>
            <a:off x="4220658" y="2096685"/>
            <a:ext cx="949325" cy="288925"/>
          </a:xfrm>
          <a:prstGeom prst="rect">
            <a:avLst/>
          </a:prstGeom>
          <a:noFill/>
          <a:ln w="9525">
            <a:noFill/>
            <a:miter lim="800000"/>
            <a:headEnd/>
            <a:tailEnd/>
          </a:ln>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0658" y="2459531"/>
            <a:ext cx="759279" cy="365579"/>
          </a:xfrm>
          <a:prstGeom prst="rect">
            <a:avLst/>
          </a:prstGeom>
        </p:spPr>
      </p:pic>
    </p:spTree>
    <p:extLst>
      <p:ext uri="{BB962C8B-B14F-4D97-AF65-F5344CB8AC3E}">
        <p14:creationId xmlns:p14="http://schemas.microsoft.com/office/powerpoint/2010/main" val="255659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Photovoltaik-Anlagen</a:t>
            </a:r>
            <a:endParaRPr lang="de-DE" dirty="0"/>
          </a:p>
        </p:txBody>
      </p:sp>
      <p:sp>
        <p:nvSpPr>
          <p:cNvPr id="8" name="Textplatzhalter 1"/>
          <p:cNvSpPr txBox="1">
            <a:spLocks/>
          </p:cNvSpPr>
          <p:nvPr/>
        </p:nvSpPr>
        <p:spPr>
          <a:xfrm>
            <a:off x="580960" y="1629064"/>
            <a:ext cx="9985440" cy="4301836"/>
          </a:xfrm>
          <a:prstGeom prst="rect">
            <a:avLst/>
          </a:prstGeom>
        </p:spPr>
        <p:txBody>
          <a:bodyPr/>
          <a:lstStyle/>
          <a:p>
            <a:pPr marL="0" marR="0" lvl="0" indent="0" algn="l" defTabSz="914400" rtl="0" eaLnBrk="1" fontAlgn="auto" latinLnBrk="0" hangingPunct="1">
              <a:lnSpc>
                <a:spcPts val="2800"/>
              </a:lnSpc>
              <a:spcBef>
                <a:spcPts val="0"/>
              </a:spcBef>
              <a:spcAft>
                <a:spcPts val="1000"/>
              </a:spcAft>
              <a:buClrTx/>
              <a:buSzTx/>
              <a:buFont typeface="Arial" panose="020B0604020202020204" pitchFamily="34" charset="0"/>
              <a:buNone/>
              <a:tabLst/>
              <a:defRPr/>
            </a:pPr>
            <a:r>
              <a:rPr kumimoji="0" lang="de-DE" sz="2000" b="1"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Vorteile</a:t>
            </a: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direkte Einsparung von Stromkosten und auch</a:t>
            </a:r>
            <a:r>
              <a:rPr kumimoji="0" lang="de-DE" sz="2000" b="0" i="0" u="none" strike="noStrike" kern="1200" cap="none" spc="0" normalizeH="0" noProof="0" dirty="0" smtClean="0">
                <a:ln>
                  <a:noFill/>
                </a:ln>
                <a:solidFill>
                  <a:schemeClr val="tx2"/>
                </a:solidFill>
                <a:effectLst/>
                <a:uLnTx/>
                <a:uFillTx/>
                <a:latin typeface="Verdana" panose="020B0604030504040204" pitchFamily="34" charset="0"/>
                <a:ea typeface="Verdana" panose="020B0604030504040204" pitchFamily="34" charset="0"/>
                <a:cs typeface="+mn-cs"/>
              </a:rPr>
              <a:t> </a:t>
            </a: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Heizkosten mögl.</a:t>
            </a: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lange Lebensdauer der Module (Garantie</a:t>
            </a:r>
            <a:r>
              <a:rPr kumimoji="0" lang="de-DE" sz="2000" b="0" i="0" u="none" strike="noStrike" kern="1200" cap="none" spc="0" normalizeH="0" noProof="0" dirty="0" smtClean="0">
                <a:ln>
                  <a:noFill/>
                </a:ln>
                <a:solidFill>
                  <a:schemeClr val="tx2"/>
                </a:solidFill>
                <a:effectLst/>
                <a:uLnTx/>
                <a:uFillTx/>
                <a:latin typeface="Verdana" panose="020B0604030504040204" pitchFamily="34" charset="0"/>
                <a:ea typeface="Verdana" panose="020B0604030504040204" pitchFamily="34" charset="0"/>
                <a:cs typeface="+mn-cs"/>
              </a:rPr>
              <a:t> </a:t>
            </a: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bis zu 30 Jahre)</a:t>
            </a: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jede erzeugte </a:t>
            </a:r>
            <a:r>
              <a:rPr kumimoji="0" lang="de-DE" sz="2000" b="0" i="0" u="none" strike="noStrike" kern="1200" cap="none" spc="0" normalizeH="0" baseline="0" noProof="0" dirty="0" err="1" smtClean="0">
                <a:ln>
                  <a:noFill/>
                </a:ln>
                <a:solidFill>
                  <a:schemeClr val="tx2"/>
                </a:solidFill>
                <a:effectLst/>
                <a:uLnTx/>
                <a:uFillTx/>
                <a:latin typeface="Verdana" panose="020B0604030504040204" pitchFamily="34" charset="0"/>
                <a:ea typeface="Verdana" panose="020B0604030504040204" pitchFamily="34" charset="0"/>
                <a:cs typeface="+mn-cs"/>
              </a:rPr>
              <a:t>kWh</a:t>
            </a:r>
            <a:r>
              <a:rPr kumimoji="0" lang="de-DE" sz="2000" b="0" i="0" u="none" strike="noStrike" kern="1200" cap="none" spc="0" normalizeH="0" noProof="0" dirty="0" smtClean="0">
                <a:ln>
                  <a:noFill/>
                </a:ln>
                <a:solidFill>
                  <a:schemeClr val="tx2"/>
                </a:solidFill>
                <a:effectLst/>
                <a:uLnTx/>
                <a:uFillTx/>
                <a:latin typeface="Verdana" panose="020B0604030504040204" pitchFamily="34" charset="0"/>
                <a:ea typeface="Verdana" panose="020B0604030504040204" pitchFamily="34" charset="0"/>
                <a:cs typeface="+mn-cs"/>
              </a:rPr>
              <a:t> kann genutzt bzw. ins Stromnetz eingespeist werden</a:t>
            </a:r>
            <a:endPar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werden staatlich im Neubau und Altbau über das EEG gefördert</a:t>
            </a:r>
          </a:p>
          <a:p>
            <a:pPr marL="0" marR="0" lvl="0" indent="0" algn="l" defTabSz="914400" rtl="0" eaLnBrk="1" fontAlgn="auto" latinLnBrk="0" hangingPunct="1">
              <a:lnSpc>
                <a:spcPts val="2800"/>
              </a:lnSpc>
              <a:spcBef>
                <a:spcPts val="0"/>
              </a:spcBef>
              <a:spcAft>
                <a:spcPts val="1000"/>
              </a:spcAft>
              <a:buClrTx/>
              <a:buSzTx/>
              <a:buFont typeface="Arial" panose="020B0604020202020204" pitchFamily="34" charset="0"/>
              <a:buNone/>
              <a:tabLst/>
              <a:defRPr/>
            </a:pPr>
            <a:r>
              <a:rPr kumimoji="0" lang="de-DE" sz="2000" b="1"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Nachteile </a:t>
            </a: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Wetter- und jahreszeitabhängige Stromproduktion</a:t>
            </a:r>
          </a:p>
          <a:p>
            <a:pPr marL="0" marR="0" lvl="0" indent="0" algn="l" defTabSz="914400" rtl="0" eaLnBrk="1" fontAlgn="auto" latinLnBrk="0" hangingPunct="1">
              <a:lnSpc>
                <a:spcPct val="100000"/>
              </a:lnSpc>
              <a:spcBef>
                <a:spcPts val="0"/>
              </a:spcBef>
              <a:spcAft>
                <a:spcPts val="1000"/>
              </a:spcAft>
              <a:buClrTx/>
              <a:buSzTx/>
              <a:buFont typeface="Wingdings" pitchFamily="2" charset="2"/>
              <a:buChar char="Ø"/>
              <a:tabLst/>
              <a:defRPr/>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 hohe anfängliche Investitionskosten</a:t>
            </a:r>
          </a:p>
          <a:p>
            <a:pPr marL="266700" indent="-266700">
              <a:spcAft>
                <a:spcPts val="1000"/>
              </a:spcAft>
              <a:buFont typeface="Wingdings" pitchFamily="2" charset="2"/>
              <a:buChar char="Ø"/>
            </a:pP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Wirkungsgrad stark </a:t>
            </a:r>
            <a:r>
              <a:rPr lang="de-DE" sz="2000" dirty="0" smtClean="0">
                <a:solidFill>
                  <a:srgbClr val="077979"/>
                </a:solidFill>
                <a:latin typeface="Verdana" panose="020B0604030504040204" pitchFamily="34" charset="0"/>
                <a:ea typeface="Verdana" panose="020B0604030504040204" pitchFamily="34" charset="0"/>
              </a:rPr>
              <a:t>von der </a:t>
            </a:r>
            <a:r>
              <a:rPr lang="de-DE" sz="2000" dirty="0" err="1" smtClean="0">
                <a:solidFill>
                  <a:srgbClr val="077979"/>
                </a:solidFill>
                <a:latin typeface="Verdana" panose="020B0604030504040204" pitchFamily="34" charset="0"/>
                <a:ea typeface="Verdana" panose="020B0604030504040204" pitchFamily="34" charset="0"/>
              </a:rPr>
              <a:t>Modulart</a:t>
            </a:r>
            <a:r>
              <a:rPr lang="de-DE" sz="2000" dirty="0" smtClean="0">
                <a:solidFill>
                  <a:srgbClr val="077979"/>
                </a:solidFill>
                <a:latin typeface="Verdana" panose="020B0604030504040204" pitchFamily="34" charset="0"/>
                <a:ea typeface="Verdana" panose="020B0604030504040204" pitchFamily="34" charset="0"/>
              </a:rPr>
              <a:t>, </a:t>
            </a:r>
            <a:r>
              <a:rPr kumimoji="0" lang="de-DE" sz="2000" b="0" i="0" u="none" strike="noStrike" kern="1200" cap="none" spc="0" normalizeH="0" baseline="0" noProof="0" dirty="0" smtClean="0">
                <a:ln>
                  <a:noFill/>
                </a:ln>
                <a:solidFill>
                  <a:schemeClr val="tx2"/>
                </a:solidFill>
                <a:effectLst/>
                <a:uLnTx/>
                <a:uFillTx/>
                <a:latin typeface="Verdana" panose="020B0604030504040204" pitchFamily="34" charset="0"/>
                <a:ea typeface="Verdana" panose="020B0604030504040204" pitchFamily="34" charset="0"/>
                <a:cs typeface="+mn-cs"/>
              </a:rPr>
              <a:t>Dimensionierung und  Ausrichtung abhängig</a:t>
            </a:r>
          </a:p>
        </p:txBody>
      </p:sp>
      <p:pic>
        <p:nvPicPr>
          <p:cNvPr id="10242" name="Picture 2" descr="F:\Bilder EE EFH\Photovoltaik.jpg"/>
          <p:cNvPicPr>
            <a:picLocks noChangeAspect="1" noChangeArrowheads="1"/>
          </p:cNvPicPr>
          <p:nvPr/>
        </p:nvPicPr>
        <p:blipFill>
          <a:blip r:embed="rId2" cstate="print"/>
          <a:srcRect/>
          <a:stretch>
            <a:fillRect/>
          </a:stretch>
        </p:blipFill>
        <p:spPr bwMode="auto">
          <a:xfrm>
            <a:off x="9285271" y="1168400"/>
            <a:ext cx="2499455" cy="1663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Photovoltaik-Anlagen</a:t>
            </a:r>
            <a:endParaRPr lang="de-DE" dirty="0"/>
          </a:p>
        </p:txBody>
      </p:sp>
      <p:pic>
        <p:nvPicPr>
          <p:cNvPr id="2" name="Picture 2"/>
          <p:cNvPicPr>
            <a:picLocks noChangeAspect="1" noChangeArrowheads="1"/>
          </p:cNvPicPr>
          <p:nvPr/>
        </p:nvPicPr>
        <p:blipFill>
          <a:blip r:embed="rId2"/>
          <a:srcRect l="18750" t="24000" r="16563" b="13833"/>
          <a:stretch>
            <a:fillRect/>
          </a:stretch>
        </p:blipFill>
        <p:spPr bwMode="auto">
          <a:xfrm>
            <a:off x="571500" y="1308100"/>
            <a:ext cx="9220200" cy="5240560"/>
          </a:xfrm>
          <a:prstGeom prst="rect">
            <a:avLst/>
          </a:prstGeom>
          <a:noFill/>
          <a:ln w="9525">
            <a:noFill/>
            <a:miter lim="800000"/>
            <a:headEnd/>
            <a:tailEnd/>
          </a:ln>
          <a:effectLst/>
        </p:spPr>
      </p:pic>
      <p:sp>
        <p:nvSpPr>
          <p:cNvPr id="6" name="Textplatzhalter 3"/>
          <p:cNvSpPr>
            <a:spLocks noGrp="1"/>
          </p:cNvSpPr>
          <p:nvPr>
            <p:ph type="body" sz="quarter" idx="14"/>
          </p:nvPr>
        </p:nvSpPr>
        <p:spPr>
          <a:xfrm>
            <a:off x="10207559" y="5258971"/>
            <a:ext cx="1997141" cy="862429"/>
          </a:xfrm>
        </p:spPr>
        <p:txBody>
          <a:bodyPr/>
          <a:lstStyle/>
          <a:p>
            <a:r>
              <a:rPr lang="de-DE" dirty="0" smtClean="0"/>
              <a:t>Quelle: </a:t>
            </a:r>
          </a:p>
          <a:p>
            <a:r>
              <a:rPr lang="de-DE" dirty="0" smtClean="0"/>
              <a:t>Sächsische Bauherrenmappe SAENA</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25894" y="1377652"/>
            <a:ext cx="11021048" cy="4604694"/>
          </a:xfrm>
          <a:prstGeom prst="rect">
            <a:avLst/>
          </a:prstGeom>
          <a:noFill/>
          <a:ln w="9525">
            <a:noFill/>
            <a:miter lim="800000"/>
            <a:headEnd/>
            <a:tailEnd/>
          </a:ln>
          <a:effectLst/>
        </p:spPr>
      </p:pic>
      <p:sp>
        <p:nvSpPr>
          <p:cNvPr id="4" name="Textplatzhalter 2"/>
          <p:cNvSpPr>
            <a:spLocks noGrp="1"/>
          </p:cNvSpPr>
          <p:nvPr>
            <p:ph type="body" sz="quarter" idx="12"/>
          </p:nvPr>
        </p:nvSpPr>
        <p:spPr>
          <a:xfrm>
            <a:off x="580960" y="893763"/>
            <a:ext cx="9902556" cy="956175"/>
          </a:xfrm>
        </p:spPr>
        <p:txBody>
          <a:bodyPr/>
          <a:lstStyle/>
          <a:p>
            <a:r>
              <a:rPr lang="de-DE" dirty="0" smtClean="0"/>
              <a:t>Wirksamkeit von Photovoltaik-Anlagen</a:t>
            </a:r>
            <a:endParaRPr lang="de-DE" dirty="0"/>
          </a:p>
        </p:txBody>
      </p:sp>
      <p:sp>
        <p:nvSpPr>
          <p:cNvPr id="5" name="Textplatzhalter 3"/>
          <p:cNvSpPr>
            <a:spLocks noGrp="1"/>
          </p:cNvSpPr>
          <p:nvPr>
            <p:ph type="body" sz="quarter" idx="14"/>
          </p:nvPr>
        </p:nvSpPr>
        <p:spPr>
          <a:xfrm>
            <a:off x="580959" y="6351171"/>
            <a:ext cx="9121841" cy="252829"/>
          </a:xfrm>
        </p:spPr>
        <p:txBody>
          <a:bodyPr/>
          <a:lstStyle/>
          <a:p>
            <a:r>
              <a:rPr lang="de-DE" dirty="0" smtClean="0"/>
              <a:t>Quelle: Broschüre „</a:t>
            </a:r>
            <a:r>
              <a:rPr lang="de-DE" dirty="0" err="1" smtClean="0"/>
              <a:t>Niedrigstenergiegebäude</a:t>
            </a:r>
            <a:r>
              <a:rPr lang="de-DE" dirty="0" smtClean="0"/>
              <a:t> in Sachsen“/ Ergebnisse </a:t>
            </a:r>
            <a:r>
              <a:rPr lang="de-DE" dirty="0" err="1" smtClean="0"/>
              <a:t>Messprojekt</a:t>
            </a:r>
            <a:r>
              <a:rPr lang="de-DE" dirty="0" smtClean="0"/>
              <a:t> 2015 - 2018 </a:t>
            </a:r>
            <a:endParaRPr lang="de-DE" dirty="0"/>
          </a:p>
        </p:txBody>
      </p:sp>
    </p:spTree>
    <p:extLst>
      <p:ext uri="{BB962C8B-B14F-4D97-AF65-F5344CB8AC3E}">
        <p14:creationId xmlns:p14="http://schemas.microsoft.com/office/powerpoint/2010/main" val="2015928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55560" y="969712"/>
            <a:ext cx="9902556" cy="956175"/>
          </a:xfrm>
        </p:spPr>
        <p:txBody>
          <a:bodyPr/>
          <a:lstStyle/>
          <a:p>
            <a:r>
              <a:rPr lang="de-DE" dirty="0" smtClean="0"/>
              <a:t>Wärmepumpen</a:t>
            </a:r>
            <a:endParaRPr lang="de-DE" dirty="0"/>
          </a:p>
        </p:txBody>
      </p:sp>
      <p:sp>
        <p:nvSpPr>
          <p:cNvPr id="4" name="Textplatzhalter 3"/>
          <p:cNvSpPr>
            <a:spLocks noGrp="1"/>
          </p:cNvSpPr>
          <p:nvPr>
            <p:ph type="body" sz="quarter" idx="14"/>
          </p:nvPr>
        </p:nvSpPr>
        <p:spPr/>
        <p:txBody>
          <a:bodyPr/>
          <a:lstStyle/>
          <a:p>
            <a:r>
              <a:rPr lang="de-DE" dirty="0" smtClean="0"/>
              <a:t>Quelle: Sächsische Bauherrenmappe SAENA</a:t>
            </a:r>
            <a:endParaRPr lang="de-DE" dirty="0"/>
          </a:p>
        </p:txBody>
      </p:sp>
      <p:pic>
        <p:nvPicPr>
          <p:cNvPr id="8194" name="Picture 2"/>
          <p:cNvPicPr>
            <a:picLocks noChangeAspect="1" noChangeArrowheads="1"/>
          </p:cNvPicPr>
          <p:nvPr/>
        </p:nvPicPr>
        <p:blipFill>
          <a:blip r:embed="rId2"/>
          <a:srcRect l="3438" t="24833" r="1562" b="10000"/>
          <a:stretch>
            <a:fillRect/>
          </a:stretch>
        </p:blipFill>
        <p:spPr bwMode="auto">
          <a:xfrm>
            <a:off x="577850" y="1546650"/>
            <a:ext cx="10966450" cy="4494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3578160" y="879765"/>
            <a:ext cx="6975540" cy="771235"/>
          </a:xfrm>
        </p:spPr>
        <p:txBody>
          <a:bodyPr>
            <a:noAutofit/>
          </a:bodyPr>
          <a:lstStyle/>
          <a:p>
            <a:pPr marL="355600" indent="-355600"/>
            <a:r>
              <a:rPr lang="de-DE" sz="1800" dirty="0" smtClean="0"/>
              <a:t>z.B. Luft-Wasser-, Sole-Wasser-,Wasser-Wasser-Wärmepumpen oder nur Warmwasser-Wärmepumpen</a:t>
            </a:r>
            <a:endParaRPr lang="de-DE" sz="1800" dirty="0"/>
          </a:p>
        </p:txBody>
      </p:sp>
      <p:sp>
        <p:nvSpPr>
          <p:cNvPr id="3" name="Textplatzhalter 2"/>
          <p:cNvSpPr>
            <a:spLocks noGrp="1"/>
          </p:cNvSpPr>
          <p:nvPr>
            <p:ph type="body" sz="quarter" idx="12"/>
          </p:nvPr>
        </p:nvSpPr>
        <p:spPr>
          <a:xfrm>
            <a:off x="555560" y="893512"/>
            <a:ext cx="9902556" cy="956175"/>
          </a:xfrm>
        </p:spPr>
        <p:txBody>
          <a:bodyPr/>
          <a:lstStyle/>
          <a:p>
            <a:r>
              <a:rPr lang="de-DE" dirty="0" smtClean="0"/>
              <a:t>Wärmepumpen</a:t>
            </a:r>
            <a:endParaRPr lang="de-DE" dirty="0"/>
          </a:p>
        </p:txBody>
      </p:sp>
      <p:sp>
        <p:nvSpPr>
          <p:cNvPr id="4" name="Textplatzhalter 3"/>
          <p:cNvSpPr>
            <a:spLocks noGrp="1"/>
          </p:cNvSpPr>
          <p:nvPr>
            <p:ph type="body" sz="quarter" idx="14"/>
          </p:nvPr>
        </p:nvSpPr>
        <p:spPr/>
        <p:txBody>
          <a:bodyPr/>
          <a:lstStyle/>
          <a:p>
            <a:r>
              <a:rPr lang="de-DE" dirty="0" smtClean="0"/>
              <a:t>Quelle: Sächsische Bauherrenmappe SAENA</a:t>
            </a:r>
            <a:endParaRPr lang="de-DE" dirty="0"/>
          </a:p>
        </p:txBody>
      </p:sp>
      <p:pic>
        <p:nvPicPr>
          <p:cNvPr id="11266" name="Picture 2"/>
          <p:cNvPicPr>
            <a:picLocks noChangeAspect="1" noChangeArrowheads="1"/>
          </p:cNvPicPr>
          <p:nvPr/>
        </p:nvPicPr>
        <p:blipFill>
          <a:blip r:embed="rId2"/>
          <a:srcRect l="19062" t="23167" r="17188" b="15167"/>
          <a:stretch>
            <a:fillRect/>
          </a:stretch>
        </p:blipFill>
        <p:spPr bwMode="auto">
          <a:xfrm>
            <a:off x="584200" y="1651000"/>
            <a:ext cx="8318500" cy="469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a:spLocks noGrp="1"/>
          </p:cNvSpPr>
          <p:nvPr>
            <p:ph type="body" sz="quarter" idx="12"/>
          </p:nvPr>
        </p:nvSpPr>
        <p:spPr>
          <a:xfrm>
            <a:off x="580960" y="893763"/>
            <a:ext cx="9902556" cy="956175"/>
          </a:xfrm>
        </p:spPr>
        <p:txBody>
          <a:bodyPr/>
          <a:lstStyle/>
          <a:p>
            <a:r>
              <a:rPr lang="de-DE" dirty="0" smtClean="0"/>
              <a:t>Wirksamkeit von Wärmepumpen-Anlagen in der Praxis</a:t>
            </a:r>
            <a:endParaRPr lang="de-DE" dirty="0"/>
          </a:p>
        </p:txBody>
      </p:sp>
      <p:sp>
        <p:nvSpPr>
          <p:cNvPr id="5" name="Textplatzhalter 3"/>
          <p:cNvSpPr>
            <a:spLocks noGrp="1"/>
          </p:cNvSpPr>
          <p:nvPr>
            <p:ph type="body" sz="quarter" idx="14"/>
          </p:nvPr>
        </p:nvSpPr>
        <p:spPr>
          <a:xfrm>
            <a:off x="580959" y="6351171"/>
            <a:ext cx="9375841" cy="265529"/>
          </a:xfrm>
        </p:spPr>
        <p:txBody>
          <a:bodyPr/>
          <a:lstStyle/>
          <a:p>
            <a:r>
              <a:rPr lang="de-DE" dirty="0" smtClean="0"/>
              <a:t>Quelle: Broschüre „</a:t>
            </a:r>
            <a:r>
              <a:rPr lang="de-DE" dirty="0" err="1" smtClean="0"/>
              <a:t>Niedrigstenergiegebäude</a:t>
            </a:r>
            <a:r>
              <a:rPr lang="de-DE" dirty="0" smtClean="0"/>
              <a:t> in Sachsen“/ Ergebnisse </a:t>
            </a:r>
            <a:r>
              <a:rPr lang="de-DE" dirty="0" err="1" smtClean="0"/>
              <a:t>Messprojekt</a:t>
            </a:r>
            <a:r>
              <a:rPr lang="de-DE" dirty="0" smtClean="0"/>
              <a:t> 2015 - 2018</a:t>
            </a:r>
            <a:endParaRPr lang="de-DE" dirty="0"/>
          </a:p>
        </p:txBody>
      </p:sp>
      <p:pic>
        <p:nvPicPr>
          <p:cNvPr id="38914" name="Picture 2"/>
          <p:cNvPicPr>
            <a:picLocks noChangeAspect="1" noChangeArrowheads="1"/>
          </p:cNvPicPr>
          <p:nvPr/>
        </p:nvPicPr>
        <p:blipFill>
          <a:blip r:embed="rId2"/>
          <a:srcRect/>
          <a:stretch>
            <a:fillRect/>
          </a:stretch>
        </p:blipFill>
        <p:spPr bwMode="auto">
          <a:xfrm>
            <a:off x="604516" y="1455709"/>
            <a:ext cx="11149206" cy="3798216"/>
          </a:xfrm>
          <a:prstGeom prst="rect">
            <a:avLst/>
          </a:prstGeom>
          <a:noFill/>
          <a:ln w="9525">
            <a:noFill/>
            <a:miter lim="800000"/>
            <a:headEnd/>
            <a:tailEnd/>
          </a:ln>
          <a:effectLst/>
        </p:spPr>
      </p:pic>
    </p:spTree>
    <p:extLst>
      <p:ext uri="{BB962C8B-B14F-4D97-AF65-F5344CB8AC3E}">
        <p14:creationId xmlns:p14="http://schemas.microsoft.com/office/powerpoint/2010/main" val="2015928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60" y="2022764"/>
            <a:ext cx="11014140" cy="4097049"/>
          </a:xfrm>
        </p:spPr>
        <p:txBody>
          <a:bodyPr/>
          <a:lstStyle/>
          <a:p>
            <a:pPr marL="355600" indent="-355600">
              <a:buFont typeface="Wingdings" pitchFamily="2" charset="2"/>
              <a:buChar char="ü"/>
            </a:pPr>
            <a:r>
              <a:rPr lang="de-DE" dirty="0" smtClean="0"/>
              <a:t>Niedrige Heizlasten = gute wärmedämmende Gebäudehülle </a:t>
            </a:r>
          </a:p>
          <a:p>
            <a:pPr marL="355600" indent="-355600">
              <a:buFont typeface="Wingdings" pitchFamily="2" charset="2"/>
              <a:buChar char="ü"/>
            </a:pPr>
            <a:r>
              <a:rPr lang="de-DE" dirty="0" smtClean="0"/>
              <a:t>Niedrige Vorlauftemperatur des Heizsystems = zw. 30 ° und 40° Grad</a:t>
            </a:r>
          </a:p>
          <a:p>
            <a:pPr marL="355600" indent="-355600">
              <a:buFont typeface="Wingdings" pitchFamily="2" charset="2"/>
              <a:buChar char="ü"/>
            </a:pPr>
            <a:r>
              <a:rPr lang="de-DE" dirty="0" smtClean="0"/>
              <a:t>Gute Planung und richtige Auslegung der Wärmepumpe (Heizlastberechnung)</a:t>
            </a:r>
          </a:p>
          <a:p>
            <a:pPr marL="355600" indent="-355600">
              <a:buFont typeface="Wingdings" pitchFamily="2" charset="2"/>
              <a:buChar char="ü"/>
            </a:pPr>
            <a:r>
              <a:rPr lang="de-DE" dirty="0" smtClean="0"/>
              <a:t>fachgerechte Ausführung mit hydraulischen Abgleich des Heizsystems</a:t>
            </a:r>
          </a:p>
          <a:p>
            <a:pPr marL="355600" indent="-355600">
              <a:buFont typeface="Wingdings" pitchFamily="2" charset="2"/>
              <a:buChar char="ü"/>
            </a:pPr>
            <a:r>
              <a:rPr lang="de-DE" dirty="0" smtClean="0"/>
              <a:t>gedämmte Heiz-, Kälte- und Wärmeleitungen gemäß </a:t>
            </a:r>
            <a:r>
              <a:rPr lang="de-DE" dirty="0" err="1" smtClean="0"/>
              <a:t>EnEV</a:t>
            </a:r>
            <a:r>
              <a:rPr lang="de-DE" dirty="0" smtClean="0"/>
              <a:t>, </a:t>
            </a:r>
          </a:p>
          <a:p>
            <a:pPr marL="355600" indent="-355600">
              <a:buFont typeface="Wingdings" pitchFamily="2" charset="2"/>
              <a:buChar char="ü"/>
            </a:pPr>
            <a:endParaRPr lang="de-DE" dirty="0" smtClean="0"/>
          </a:p>
          <a:p>
            <a:endParaRPr lang="de-DE" dirty="0"/>
          </a:p>
        </p:txBody>
      </p:sp>
      <p:sp>
        <p:nvSpPr>
          <p:cNvPr id="3" name="Textplatzhalter 2"/>
          <p:cNvSpPr>
            <a:spLocks noGrp="1"/>
          </p:cNvSpPr>
          <p:nvPr>
            <p:ph type="body" sz="quarter" idx="12"/>
          </p:nvPr>
        </p:nvSpPr>
        <p:spPr/>
        <p:txBody>
          <a:bodyPr/>
          <a:lstStyle/>
          <a:p>
            <a:r>
              <a:rPr lang="de-DE" dirty="0" smtClean="0"/>
              <a:t>Wirksamkeit von Wärmepumpen-Anlagen verbessern</a:t>
            </a:r>
          </a:p>
          <a:p>
            <a:endParaRPr lang="de-DE" dirty="0"/>
          </a:p>
        </p:txBody>
      </p:sp>
      <p:sp>
        <p:nvSpPr>
          <p:cNvPr id="4" name="Textplatzhalter 3"/>
          <p:cNvSpPr>
            <a:spLocks noGrp="1"/>
          </p:cNvSpPr>
          <p:nvPr>
            <p:ph type="body" sz="quarter" idx="14"/>
          </p:nvPr>
        </p:nvSpPr>
        <p:spPr/>
        <p:txBody>
          <a:bodyPr/>
          <a:lstStyle/>
          <a:p>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smtClean="0"/>
              <a:t>Photovoltaik – Eigenstromerzeugung selber nutzen</a:t>
            </a:r>
            <a:endParaRPr lang="de-DE" dirty="0"/>
          </a:p>
        </p:txBody>
      </p:sp>
      <p:sp>
        <p:nvSpPr>
          <p:cNvPr id="4" name="Textplatzhalter 3"/>
          <p:cNvSpPr>
            <a:spLocks noGrp="1"/>
          </p:cNvSpPr>
          <p:nvPr>
            <p:ph type="body" sz="quarter" idx="14"/>
          </p:nvPr>
        </p:nvSpPr>
        <p:spPr/>
        <p:txBody>
          <a:bodyPr/>
          <a:lstStyle/>
          <a:p>
            <a:r>
              <a:rPr lang="de-DE" dirty="0" smtClean="0"/>
              <a:t>Bild: Gerhard Mester</a:t>
            </a:r>
          </a:p>
          <a:p>
            <a:endParaRPr lang="de-DE" dirty="0"/>
          </a:p>
        </p:txBody>
      </p:sp>
      <p:pic>
        <p:nvPicPr>
          <p:cNvPr id="6" name="Picture 2"/>
          <p:cNvPicPr>
            <a:picLocks noChangeAspect="1"/>
          </p:cNvPicPr>
          <p:nvPr/>
        </p:nvPicPr>
        <p:blipFill>
          <a:blip r:embed="rId2" cstate="print"/>
          <a:srcRect/>
          <a:stretch>
            <a:fillRect/>
          </a:stretch>
        </p:blipFill>
        <p:spPr bwMode="auto">
          <a:xfrm>
            <a:off x="503950" y="1293133"/>
            <a:ext cx="6150850" cy="4946124"/>
          </a:xfrm>
          <a:prstGeom prst="rect">
            <a:avLst/>
          </a:prstGeom>
          <a:noFill/>
          <a:ln w="9525">
            <a:noFill/>
            <a:miter lim="800000"/>
            <a:headEnd/>
            <a:tailEnd/>
          </a:ln>
        </p:spPr>
      </p:pic>
      <p:pic>
        <p:nvPicPr>
          <p:cNvPr id="13314" name="Picture 2"/>
          <p:cNvPicPr>
            <a:picLocks noChangeAspect="1" noChangeArrowheads="1"/>
          </p:cNvPicPr>
          <p:nvPr/>
        </p:nvPicPr>
        <p:blipFill>
          <a:blip r:embed="rId3"/>
          <a:srcRect l="46667" t="25333" r="7604" b="10000"/>
          <a:stretch>
            <a:fillRect/>
          </a:stretch>
        </p:blipFill>
        <p:spPr bwMode="auto">
          <a:xfrm>
            <a:off x="7269572" y="2641600"/>
            <a:ext cx="4109628" cy="3632200"/>
          </a:xfrm>
          <a:prstGeom prst="rect">
            <a:avLst/>
          </a:prstGeom>
          <a:noFill/>
          <a:ln w="9525">
            <a:noFill/>
            <a:miter lim="800000"/>
            <a:headEnd/>
            <a:tailEnd/>
          </a:ln>
          <a:effectLst/>
        </p:spPr>
      </p:pic>
      <p:sp>
        <p:nvSpPr>
          <p:cNvPr id="7" name="Rechteck 6"/>
          <p:cNvSpPr/>
          <p:nvPr/>
        </p:nvSpPr>
        <p:spPr>
          <a:xfrm>
            <a:off x="6948800" y="2284918"/>
            <a:ext cx="4951100" cy="338554"/>
          </a:xfrm>
          <a:prstGeom prst="rect">
            <a:avLst/>
          </a:prstGeom>
          <a:noFill/>
        </p:spPr>
        <p:txBody>
          <a:bodyPr wrap="square" rtlCol="0">
            <a:spAutoFit/>
          </a:bodyPr>
          <a:lstStyle/>
          <a:p>
            <a:r>
              <a:rPr lang="de-DE" sz="1600" b="1" dirty="0" smtClean="0">
                <a:solidFill>
                  <a:srgbClr val="005E59"/>
                </a:solidFill>
                <a:latin typeface="Verdana" pitchFamily="34" charset="0"/>
                <a:ea typeface="Verdana" pitchFamily="34" charset="0"/>
                <a:cs typeface="Verdana" pitchFamily="34" charset="0"/>
              </a:rPr>
              <a:t>z.B. modularer Lithium Stromspeicher</a:t>
            </a:r>
            <a:endParaRPr lang="de-DE" sz="1600" b="1" dirty="0">
              <a:solidFill>
                <a:srgbClr val="005E59"/>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60" y="707787"/>
            <a:ext cx="9902556" cy="956175"/>
          </a:xfrm>
        </p:spPr>
        <p:txBody>
          <a:bodyPr/>
          <a:lstStyle/>
          <a:p>
            <a:r>
              <a:rPr lang="de-DE" dirty="0" smtClean="0"/>
              <a:t>Photovoltaik – Eigenstromerzeugung selber nutzen</a:t>
            </a:r>
            <a:endParaRPr lang="de-DE" dirty="0"/>
          </a:p>
        </p:txBody>
      </p:sp>
      <p:sp>
        <p:nvSpPr>
          <p:cNvPr id="4" name="Textplatzhalter 3"/>
          <p:cNvSpPr>
            <a:spLocks noGrp="1"/>
          </p:cNvSpPr>
          <p:nvPr>
            <p:ph type="body" sz="quarter" idx="14"/>
          </p:nvPr>
        </p:nvSpPr>
        <p:spPr/>
        <p:txBody>
          <a:bodyPr/>
          <a:lstStyle/>
          <a:p>
            <a:r>
              <a:rPr lang="de-DE" altLang="en-US" dirty="0" smtClean="0"/>
              <a:t>Quelle: RTWH Aachen</a:t>
            </a:r>
          </a:p>
          <a:p>
            <a:endParaRPr lang="de-DE" dirty="0"/>
          </a:p>
        </p:txBody>
      </p:sp>
      <p:sp>
        <p:nvSpPr>
          <p:cNvPr id="5" name="Rechteck 2"/>
          <p:cNvSpPr>
            <a:spLocks noChangeArrowheads="1"/>
          </p:cNvSpPr>
          <p:nvPr/>
        </p:nvSpPr>
        <p:spPr bwMode="auto">
          <a:xfrm>
            <a:off x="737999" y="1277596"/>
            <a:ext cx="9490075" cy="3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7" tIns="44114" rIns="88227" bIns="44114">
            <a:spAutoFit/>
          </a:bodyPr>
          <a:lstStyle>
            <a:lvl1pPr>
              <a:defRPr sz="1100">
                <a:solidFill>
                  <a:srgbClr val="005E59"/>
                </a:solidFill>
                <a:latin typeface="Verdana" panose="020B0604030504040204" pitchFamily="34" charset="0"/>
                <a:ea typeface="ＭＳ Ｐゴシック" panose="020B0600070205080204" pitchFamily="34" charset="-128"/>
              </a:defRPr>
            </a:lvl1pPr>
            <a:lvl2pPr marL="742950" indent="-285750">
              <a:defRPr sz="1100">
                <a:solidFill>
                  <a:srgbClr val="005E59"/>
                </a:solidFill>
                <a:latin typeface="Verdana" panose="020B0604030504040204" pitchFamily="34" charset="0"/>
                <a:ea typeface="ＭＳ Ｐゴシック" panose="020B0600070205080204" pitchFamily="34" charset="-128"/>
              </a:defRPr>
            </a:lvl2pPr>
            <a:lvl3pPr marL="1143000" indent="-228600">
              <a:defRPr sz="1100">
                <a:solidFill>
                  <a:srgbClr val="005E59"/>
                </a:solidFill>
                <a:latin typeface="Verdana" panose="020B0604030504040204" pitchFamily="34" charset="0"/>
                <a:ea typeface="ＭＳ Ｐゴシック" panose="020B0600070205080204" pitchFamily="34" charset="-128"/>
              </a:defRPr>
            </a:lvl3pPr>
            <a:lvl4pPr marL="1600200" indent="-228600">
              <a:defRPr sz="1100">
                <a:solidFill>
                  <a:srgbClr val="005E59"/>
                </a:solidFill>
                <a:latin typeface="Verdana" panose="020B0604030504040204" pitchFamily="34" charset="0"/>
                <a:ea typeface="ＭＳ Ｐゴシック" panose="020B0600070205080204" pitchFamily="34" charset="-128"/>
              </a:defRPr>
            </a:lvl4pPr>
            <a:lvl5pPr marL="2057400" indent="-228600">
              <a:defRPr sz="1100">
                <a:solidFill>
                  <a:srgbClr val="005E59"/>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9pPr>
          </a:lstStyle>
          <a:p>
            <a:pPr eaLnBrk="1" hangingPunct="1">
              <a:spcBef>
                <a:spcPct val="50000"/>
              </a:spcBef>
              <a:defRPr/>
            </a:pPr>
            <a:r>
              <a:rPr lang="de-DE" altLang="de-DE" sz="2000" dirty="0" smtClean="0"/>
              <a:t>Marktentwicklung Batteriespeicher in </a:t>
            </a:r>
            <a:r>
              <a:rPr lang="de-DE" altLang="de-DE" sz="2000" dirty="0"/>
              <a:t>Deutschland</a:t>
            </a:r>
          </a:p>
        </p:txBody>
      </p:sp>
      <p:pic>
        <p:nvPicPr>
          <p:cNvPr id="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19250"/>
            <a:ext cx="8281988"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60" y="707787"/>
            <a:ext cx="9902556" cy="956175"/>
          </a:xfrm>
        </p:spPr>
        <p:txBody>
          <a:bodyPr/>
          <a:lstStyle/>
          <a:p>
            <a:r>
              <a:rPr lang="de-DE" dirty="0" smtClean="0"/>
              <a:t>Photovoltaik – Eigenstromerzeugung selber nutzen</a:t>
            </a:r>
            <a:endParaRPr lang="de-DE" dirty="0"/>
          </a:p>
        </p:txBody>
      </p:sp>
      <p:sp>
        <p:nvSpPr>
          <p:cNvPr id="4" name="Textplatzhalter 3"/>
          <p:cNvSpPr>
            <a:spLocks noGrp="1"/>
          </p:cNvSpPr>
          <p:nvPr>
            <p:ph type="body" sz="quarter" idx="14"/>
          </p:nvPr>
        </p:nvSpPr>
        <p:spPr/>
        <p:txBody>
          <a:bodyPr/>
          <a:lstStyle/>
          <a:p>
            <a:r>
              <a:rPr lang="de-DE" altLang="en-US" dirty="0" smtClean="0"/>
              <a:t>Quelle: RTWH Aachen</a:t>
            </a:r>
          </a:p>
          <a:p>
            <a:endParaRPr lang="de-DE" dirty="0"/>
          </a:p>
        </p:txBody>
      </p:sp>
      <p:pic>
        <p:nvPicPr>
          <p:cNvPr id="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14488"/>
            <a:ext cx="848995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2"/>
          <p:cNvSpPr>
            <a:spLocks noChangeArrowheads="1"/>
          </p:cNvSpPr>
          <p:nvPr/>
        </p:nvSpPr>
        <p:spPr bwMode="auto">
          <a:xfrm>
            <a:off x="737999" y="1277596"/>
            <a:ext cx="9490075" cy="3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7" tIns="44114" rIns="88227" bIns="44114">
            <a:spAutoFit/>
          </a:bodyPr>
          <a:lstStyle>
            <a:lvl1pPr>
              <a:defRPr sz="1100">
                <a:solidFill>
                  <a:srgbClr val="005E59"/>
                </a:solidFill>
                <a:latin typeface="Verdana" panose="020B0604030504040204" pitchFamily="34" charset="0"/>
                <a:ea typeface="ＭＳ Ｐゴシック" panose="020B0600070205080204" pitchFamily="34" charset="-128"/>
              </a:defRPr>
            </a:lvl1pPr>
            <a:lvl2pPr marL="742950" indent="-285750">
              <a:defRPr sz="1100">
                <a:solidFill>
                  <a:srgbClr val="005E59"/>
                </a:solidFill>
                <a:latin typeface="Verdana" panose="020B0604030504040204" pitchFamily="34" charset="0"/>
                <a:ea typeface="ＭＳ Ｐゴシック" panose="020B0600070205080204" pitchFamily="34" charset="-128"/>
              </a:defRPr>
            </a:lvl2pPr>
            <a:lvl3pPr marL="1143000" indent="-228600">
              <a:defRPr sz="1100">
                <a:solidFill>
                  <a:srgbClr val="005E59"/>
                </a:solidFill>
                <a:latin typeface="Verdana" panose="020B0604030504040204" pitchFamily="34" charset="0"/>
                <a:ea typeface="ＭＳ Ｐゴシック" panose="020B0600070205080204" pitchFamily="34" charset="-128"/>
              </a:defRPr>
            </a:lvl3pPr>
            <a:lvl4pPr marL="1600200" indent="-228600">
              <a:defRPr sz="1100">
                <a:solidFill>
                  <a:srgbClr val="005E59"/>
                </a:solidFill>
                <a:latin typeface="Verdana" panose="020B0604030504040204" pitchFamily="34" charset="0"/>
                <a:ea typeface="ＭＳ Ｐゴシック" panose="020B0600070205080204" pitchFamily="34" charset="-128"/>
              </a:defRPr>
            </a:lvl4pPr>
            <a:lvl5pPr marL="2057400" indent="-228600">
              <a:defRPr sz="1100">
                <a:solidFill>
                  <a:srgbClr val="005E59"/>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005E59"/>
                </a:solidFill>
                <a:latin typeface="Verdana" panose="020B0604030504040204" pitchFamily="34" charset="0"/>
                <a:ea typeface="ＭＳ Ｐゴシック" panose="020B0600070205080204" pitchFamily="34" charset="-128"/>
              </a:defRPr>
            </a:lvl9pPr>
          </a:lstStyle>
          <a:p>
            <a:pPr>
              <a:spcBef>
                <a:spcPct val="50000"/>
              </a:spcBef>
              <a:defRPr/>
            </a:pPr>
            <a:r>
              <a:rPr lang="de-DE" altLang="de-DE" sz="2000" dirty="0" smtClean="0"/>
              <a:t>Preisentwicklung kleine Batteriespeicher in Deutschland</a:t>
            </a:r>
            <a:endParaRPr lang="de-DE" altLang="de-D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de-DE" dirty="0"/>
              <a:t>Sächsische Energieagentur – SAENA GmbH</a:t>
            </a:r>
          </a:p>
          <a:p>
            <a:r>
              <a:rPr lang="de-DE" dirty="0"/>
              <a:t>Fachbereich Energieeffizientes Bauen </a:t>
            </a:r>
          </a:p>
          <a:p>
            <a:endParaRPr lang="de-DE" dirty="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764" t="10812" r="1785" b="16785"/>
          <a:stretch/>
        </p:blipFill>
        <p:spPr bwMode="auto">
          <a:xfrm>
            <a:off x="580959" y="2022764"/>
            <a:ext cx="9217024" cy="440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26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60" y="707787"/>
            <a:ext cx="9902556" cy="956175"/>
          </a:xfrm>
        </p:spPr>
        <p:txBody>
          <a:bodyPr/>
          <a:lstStyle/>
          <a:p>
            <a:r>
              <a:rPr lang="de-DE" dirty="0" smtClean="0"/>
              <a:t>Photovoltaik – Eigenstromerzeugung selber nutzen</a:t>
            </a:r>
            <a:endParaRPr lang="de-DE" dirty="0"/>
          </a:p>
        </p:txBody>
      </p:sp>
      <p:sp>
        <p:nvSpPr>
          <p:cNvPr id="8" name="Rechteck 7"/>
          <p:cNvSpPr>
            <a:spLocks noChangeArrowheads="1"/>
          </p:cNvSpPr>
          <p:nvPr/>
        </p:nvSpPr>
        <p:spPr bwMode="auto">
          <a:xfrm>
            <a:off x="556699" y="1226169"/>
            <a:ext cx="9610188" cy="4881336"/>
          </a:xfrm>
          <a:prstGeom prst="rect">
            <a:avLst/>
          </a:prstGeom>
          <a:noFill/>
          <a:ln w="9525">
            <a:noFill/>
            <a:miter lim="800000"/>
            <a:headEnd/>
            <a:tailEnd/>
          </a:ln>
        </p:spPr>
        <p:txBody>
          <a:bodyPr wrap="square">
            <a:spAutoFit/>
          </a:bodyPr>
          <a:lstStyle/>
          <a:p>
            <a:pPr>
              <a:lnSpc>
                <a:spcPct val="130000"/>
              </a:lnSpc>
              <a:spcBef>
                <a:spcPct val="50000"/>
              </a:spcBef>
            </a:pPr>
            <a:r>
              <a:rPr lang="de-DE" sz="2200" dirty="0" smtClean="0">
                <a:solidFill>
                  <a:srgbClr val="D87800"/>
                </a:solidFill>
                <a:latin typeface="Verdana" pitchFamily="34" charset="0"/>
                <a:ea typeface="Verdana" pitchFamily="34" charset="0"/>
                <a:cs typeface="Verdana" pitchFamily="34" charset="0"/>
              </a:rPr>
              <a:t>Richtlinie Speicher (Zuschuss über SAB)</a:t>
            </a: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Zuschussförderung auf dezentral netzgekoppelte Stromspeicher und oder mit Ladestation für E-Auto(s) </a:t>
            </a: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1.000 € + pro kWh Speicher-Nutzkapazität 200 € (</a:t>
            </a:r>
            <a:r>
              <a:rPr lang="de-DE" sz="1800" dirty="0">
                <a:solidFill>
                  <a:srgbClr val="005E59"/>
                </a:solidFill>
                <a:latin typeface="Verdana" pitchFamily="34" charset="0"/>
                <a:ea typeface="Verdana" pitchFamily="34" charset="0"/>
                <a:cs typeface="Verdana" pitchFamily="34" charset="0"/>
              </a:rPr>
              <a:t>max. 40.000 </a:t>
            </a:r>
            <a:r>
              <a:rPr lang="de-DE" sz="1800" dirty="0" smtClean="0">
                <a:solidFill>
                  <a:srgbClr val="005E59"/>
                </a:solidFill>
                <a:latin typeface="Verdana" pitchFamily="34" charset="0"/>
                <a:ea typeface="Verdana" pitchFamily="34" charset="0"/>
                <a:cs typeface="Verdana" pitchFamily="34" charset="0"/>
              </a:rPr>
              <a:t>€)</a:t>
            </a:r>
          </a:p>
          <a:p>
            <a:pPr>
              <a:lnSpc>
                <a:spcPct val="130000"/>
              </a:lnSpc>
              <a:spcBef>
                <a:spcPct val="50000"/>
              </a:spcBef>
            </a:pPr>
            <a:r>
              <a:rPr lang="de-DE" sz="1800" dirty="0" smtClean="0">
                <a:solidFill>
                  <a:srgbClr val="005E59"/>
                </a:solidFill>
                <a:latin typeface="Verdana" pitchFamily="34" charset="0"/>
                <a:ea typeface="Verdana" pitchFamily="34" charset="0"/>
                <a:cs typeface="Verdana" pitchFamily="34" charset="0"/>
                <a:sym typeface="Wingdings" panose="05000000000000000000" pitchFamily="2" charset="2"/>
              </a:rPr>
              <a:t>( Speicher mit 8 kWh </a:t>
            </a:r>
            <a:r>
              <a:rPr lang="de-DE" sz="1800" dirty="0" err="1" smtClean="0">
                <a:solidFill>
                  <a:srgbClr val="005E59"/>
                </a:solidFill>
                <a:latin typeface="Verdana" pitchFamily="34" charset="0"/>
                <a:ea typeface="Verdana" pitchFamily="34" charset="0"/>
                <a:cs typeface="Verdana" pitchFamily="34" charset="0"/>
                <a:sym typeface="Wingdings" panose="05000000000000000000" pitchFamily="2" charset="2"/>
              </a:rPr>
              <a:t>Nutzkap</a:t>
            </a:r>
            <a:r>
              <a:rPr lang="de-DE" sz="1800" dirty="0" smtClean="0">
                <a:solidFill>
                  <a:srgbClr val="005E59"/>
                </a:solidFill>
                <a:latin typeface="Verdana" pitchFamily="34" charset="0"/>
                <a:ea typeface="Verdana" pitchFamily="34" charset="0"/>
                <a:cs typeface="Verdana" pitchFamily="34" charset="0"/>
                <a:sym typeface="Wingdings" panose="05000000000000000000" pitchFamily="2" charset="2"/>
              </a:rPr>
              <a:t>. = 2.600 € Zuschuss = ca. 22 %)</a:t>
            </a:r>
            <a:endParaRPr lang="de-DE" sz="1800" dirty="0" smtClean="0">
              <a:solidFill>
                <a:srgbClr val="005E59"/>
              </a:solidFill>
              <a:latin typeface="Verdana" pitchFamily="34" charset="0"/>
              <a:ea typeface="Verdana" pitchFamily="34" charset="0"/>
              <a:cs typeface="Verdana" pitchFamily="34" charset="0"/>
            </a:endParaRP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Stromspeicher (mind. 2kWh) und mit </a:t>
            </a:r>
            <a:r>
              <a:rPr lang="de-DE" sz="1800" dirty="0" err="1" smtClean="0">
                <a:solidFill>
                  <a:srgbClr val="005E59"/>
                </a:solidFill>
                <a:latin typeface="Verdana" pitchFamily="34" charset="0"/>
                <a:ea typeface="Verdana" pitchFamily="34" charset="0"/>
                <a:cs typeface="Verdana" pitchFamily="34" charset="0"/>
              </a:rPr>
              <a:t>öffentl</a:t>
            </a:r>
            <a:r>
              <a:rPr lang="de-DE" sz="1800" dirty="0" smtClean="0">
                <a:solidFill>
                  <a:srgbClr val="005E59"/>
                </a:solidFill>
                <a:latin typeface="Verdana" pitchFamily="34" charset="0"/>
                <a:ea typeface="Verdana" pitchFamily="34" charset="0"/>
                <a:cs typeface="Verdana" pitchFamily="34" charset="0"/>
              </a:rPr>
              <a:t>. Netz gekoppelt</a:t>
            </a: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Drosselung </a:t>
            </a:r>
            <a:r>
              <a:rPr lang="de-DE" sz="1800" dirty="0">
                <a:solidFill>
                  <a:srgbClr val="005E59"/>
                </a:solidFill>
                <a:latin typeface="Verdana" pitchFamily="34" charset="0"/>
                <a:ea typeface="Verdana" pitchFamily="34" charset="0"/>
                <a:cs typeface="Verdana" pitchFamily="34" charset="0"/>
              </a:rPr>
              <a:t>der Einspeiseleistung auf max. 50% der </a:t>
            </a:r>
            <a:r>
              <a:rPr lang="de-DE" sz="1800" dirty="0" smtClean="0">
                <a:solidFill>
                  <a:srgbClr val="005E59"/>
                </a:solidFill>
                <a:latin typeface="Verdana" pitchFamily="34" charset="0"/>
                <a:ea typeface="Verdana" pitchFamily="34" charset="0"/>
                <a:cs typeface="Verdana" pitchFamily="34" charset="0"/>
              </a:rPr>
              <a:t>PV-Generatorleistung</a:t>
            </a: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Ladeleistung mind. 4,0 kW je Ladepunkt AC bei Wechselstrom</a:t>
            </a:r>
            <a:endParaRPr lang="de-DE" sz="1800" dirty="0">
              <a:solidFill>
                <a:srgbClr val="005E59"/>
              </a:solidFill>
              <a:latin typeface="Verdana" pitchFamily="34" charset="0"/>
              <a:ea typeface="Verdana" pitchFamily="34" charset="0"/>
              <a:cs typeface="Verdana" pitchFamily="34" charset="0"/>
            </a:endParaRPr>
          </a:p>
          <a:p>
            <a:pPr marL="285750" indent="-285750">
              <a:lnSpc>
                <a:spcPct val="130000"/>
              </a:lnSpc>
              <a:spcBef>
                <a:spcPct val="50000"/>
              </a:spcBef>
              <a:buFontTx/>
              <a:buChar char="-"/>
            </a:pPr>
            <a:r>
              <a:rPr lang="de-DE" sz="1800" dirty="0" smtClean="0">
                <a:solidFill>
                  <a:srgbClr val="005E59"/>
                </a:solidFill>
                <a:latin typeface="Verdana" pitchFamily="34" charset="0"/>
                <a:ea typeface="Verdana" pitchFamily="34" charset="0"/>
                <a:cs typeface="Verdana" pitchFamily="34" charset="0"/>
              </a:rPr>
              <a:t>Anträge </a:t>
            </a:r>
            <a:r>
              <a:rPr lang="de-DE" sz="1800" dirty="0">
                <a:solidFill>
                  <a:srgbClr val="005E59"/>
                </a:solidFill>
                <a:latin typeface="Verdana" pitchFamily="34" charset="0"/>
                <a:ea typeface="Verdana" pitchFamily="34" charset="0"/>
                <a:cs typeface="Verdana" pitchFamily="34" charset="0"/>
              </a:rPr>
              <a:t>können </a:t>
            </a:r>
            <a:r>
              <a:rPr lang="de-DE" sz="1800" dirty="0" smtClean="0">
                <a:solidFill>
                  <a:srgbClr val="005E59"/>
                </a:solidFill>
                <a:latin typeface="Verdana" pitchFamily="34" charset="0"/>
                <a:ea typeface="Verdana" pitchFamily="34" charset="0"/>
                <a:cs typeface="Verdana" pitchFamily="34" charset="0"/>
              </a:rPr>
              <a:t>bei der SAB </a:t>
            </a:r>
            <a:r>
              <a:rPr lang="de-DE" sz="1800" dirty="0">
                <a:solidFill>
                  <a:srgbClr val="005E59"/>
                </a:solidFill>
                <a:latin typeface="Verdana" pitchFamily="34" charset="0"/>
                <a:ea typeface="Verdana" pitchFamily="34" charset="0"/>
                <a:cs typeface="Verdana" pitchFamily="34" charset="0"/>
              </a:rPr>
              <a:t>gestellt </a:t>
            </a:r>
            <a:r>
              <a:rPr lang="de-DE" sz="1800" dirty="0" smtClean="0">
                <a:solidFill>
                  <a:srgbClr val="005E59"/>
                </a:solidFill>
                <a:latin typeface="Verdana" pitchFamily="34" charset="0"/>
                <a:ea typeface="Verdana" pitchFamily="34" charset="0"/>
                <a:cs typeface="Verdana" pitchFamily="34" charset="0"/>
              </a:rPr>
              <a:t>werden</a:t>
            </a:r>
            <a:endParaRPr lang="de-DE" sz="1800" dirty="0">
              <a:solidFill>
                <a:srgbClr val="005E59"/>
              </a:solidFill>
              <a:latin typeface="Verdana" pitchFamily="34" charset="0"/>
              <a:ea typeface="Verdana" pitchFamily="34" charset="0"/>
              <a:cs typeface="Verdana" pitchFamily="34" charset="0"/>
            </a:endParaRPr>
          </a:p>
          <a:p>
            <a:pPr marL="285750" lvl="0" indent="-285750">
              <a:lnSpc>
                <a:spcPct val="130000"/>
              </a:lnSpc>
              <a:spcBef>
                <a:spcPct val="50000"/>
              </a:spcBef>
              <a:buFont typeface="Wingdings" panose="05000000000000000000" pitchFamily="2" charset="2"/>
              <a:buChar char="à"/>
            </a:pPr>
            <a:r>
              <a:rPr lang="de-DE" sz="1800" dirty="0" smtClean="0">
                <a:solidFill>
                  <a:srgbClr val="005E59"/>
                </a:solidFill>
                <a:latin typeface="Verdana" pitchFamily="34" charset="0"/>
                <a:ea typeface="Verdana" pitchFamily="34" charset="0"/>
                <a:cs typeface="Verdana" pitchFamily="34" charset="0"/>
                <a:hlinkClick r:id="rId2"/>
              </a:rPr>
              <a:t>www.sab.sachsen.de</a:t>
            </a:r>
            <a:endParaRPr lang="de-DE" sz="1800" dirty="0" smtClean="0">
              <a:solidFill>
                <a:srgbClr val="005E59"/>
              </a:solidFill>
              <a:latin typeface="Verdana" pitchFamily="34" charset="0"/>
              <a:ea typeface="Verdana" pitchFamily="34" charset="0"/>
              <a:cs typeface="Verdana" pitchFamily="34" charset="0"/>
            </a:endParaRPr>
          </a:p>
        </p:txBody>
      </p:sp>
      <p:sp>
        <p:nvSpPr>
          <p:cNvPr id="9" name="Textplatzhalter 8"/>
          <p:cNvSpPr>
            <a:spLocks noGrp="1"/>
          </p:cNvSpPr>
          <p:nvPr>
            <p:ph type="body" sz="quarter" idx="14"/>
          </p:nvPr>
        </p:nvSpPr>
        <p:spPr/>
        <p:txBody>
          <a:bodyPr/>
          <a:lstStyle/>
          <a:p>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580960" y="893763"/>
            <a:ext cx="11255440" cy="956175"/>
          </a:xfrm>
        </p:spPr>
        <p:txBody>
          <a:bodyPr/>
          <a:lstStyle/>
          <a:p>
            <a:pPr defTabSz="1006475"/>
            <a:r>
              <a:rPr lang="de-DE" dirty="0" smtClean="0">
                <a:solidFill>
                  <a:srgbClr val="005E59"/>
                </a:solidFill>
              </a:rPr>
              <a:t>Nutzung des erzeugten Stroms zur Beheizung </a:t>
            </a:r>
          </a:p>
          <a:p>
            <a:pPr defTabSz="1006475"/>
            <a:r>
              <a:rPr lang="de-DE" sz="2000" b="0" dirty="0" smtClean="0">
                <a:solidFill>
                  <a:srgbClr val="005E59"/>
                </a:solidFill>
                <a:sym typeface="Wingdings" panose="05000000000000000000" pitchFamily="2" charset="2"/>
              </a:rPr>
              <a:t> möglich mit anteilig elektrisch betriebener </a:t>
            </a:r>
            <a:r>
              <a:rPr lang="de-DE" sz="2000" b="0" dirty="0" smtClean="0">
                <a:solidFill>
                  <a:srgbClr val="005E59"/>
                </a:solidFill>
              </a:rPr>
              <a:t>Wärmepumpe</a:t>
            </a:r>
            <a:endParaRPr lang="de-DE" sz="2000" b="0" dirty="0"/>
          </a:p>
        </p:txBody>
      </p:sp>
      <p:sp>
        <p:nvSpPr>
          <p:cNvPr id="4" name="Textplatzhalter 3"/>
          <p:cNvSpPr>
            <a:spLocks noGrp="1"/>
          </p:cNvSpPr>
          <p:nvPr>
            <p:ph type="body" sz="quarter" idx="14"/>
          </p:nvPr>
        </p:nvSpPr>
        <p:spPr>
          <a:xfrm>
            <a:off x="580959" y="6351171"/>
            <a:ext cx="10341041" cy="227429"/>
          </a:xfrm>
        </p:spPr>
        <p:txBody>
          <a:bodyPr/>
          <a:lstStyle/>
          <a:p>
            <a:r>
              <a:rPr lang="de-DE" dirty="0" smtClean="0"/>
              <a:t>Bild: www.zsw-bw.de/forschung/photovoltaik/themen/pv-speicher-und-eigenverbrauch.html</a:t>
            </a:r>
          </a:p>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38" y="1877180"/>
            <a:ext cx="4890468" cy="4352517"/>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3"/>
          <a:stretch>
            <a:fillRect/>
          </a:stretch>
        </p:blipFill>
        <p:spPr>
          <a:xfrm>
            <a:off x="5918001" y="1909217"/>
            <a:ext cx="2443510" cy="3456384"/>
          </a:xfrm>
          <a:prstGeom prst="rect">
            <a:avLst/>
          </a:prstGeom>
          <a:ln>
            <a:noFill/>
          </a:ln>
          <a:effectLst>
            <a:outerShdw blurRad="292100" dist="139700" dir="2700000" algn="tl" rotWithShape="0">
              <a:srgbClr val="333333">
                <a:alpha val="65000"/>
              </a:srgbClr>
            </a:outerShdw>
          </a:effectLst>
        </p:spPr>
      </p:pic>
      <p:sp>
        <p:nvSpPr>
          <p:cNvPr id="8" name="Rechteck 7"/>
          <p:cNvSpPr/>
          <p:nvPr/>
        </p:nvSpPr>
        <p:spPr>
          <a:xfrm>
            <a:off x="5853423" y="5461993"/>
            <a:ext cx="4464496" cy="1015663"/>
          </a:xfrm>
          <a:prstGeom prst="rect">
            <a:avLst/>
          </a:prstGeom>
        </p:spPr>
        <p:txBody>
          <a:bodyPr wrap="square">
            <a:spAutoFit/>
          </a:bodyPr>
          <a:lstStyle/>
          <a:p>
            <a:r>
              <a:rPr lang="de-DE" sz="1200" dirty="0" smtClean="0">
                <a:solidFill>
                  <a:srgbClr val="005E59"/>
                </a:solidFill>
                <a:latin typeface="Verdana" pitchFamily="34" charset="0"/>
                <a:ea typeface="Verdana" pitchFamily="34" charset="0"/>
                <a:cs typeface="Verdana" pitchFamily="34" charset="0"/>
              </a:rPr>
              <a:t>Weitere Informationen: </a:t>
            </a:r>
            <a:endParaRPr lang="de-DE" sz="1200" dirty="0">
              <a:solidFill>
                <a:srgbClr val="005E59"/>
              </a:solidFill>
              <a:latin typeface="Verdana" pitchFamily="34" charset="0"/>
              <a:ea typeface="Verdana" pitchFamily="34" charset="0"/>
              <a:cs typeface="Verdana" pitchFamily="34" charset="0"/>
            </a:endParaRPr>
          </a:p>
          <a:p>
            <a:r>
              <a:rPr lang="de-DE" sz="1200" dirty="0">
                <a:solidFill>
                  <a:srgbClr val="D87800"/>
                </a:solidFill>
                <a:latin typeface="Verdana" pitchFamily="34" charset="0"/>
                <a:ea typeface="Verdana" pitchFamily="34" charset="0"/>
                <a:cs typeface="Verdana" pitchFamily="34" charset="0"/>
              </a:rPr>
              <a:t>Leitfaden Wärmepumpe - Kombination von Wärmepumpe und Photovoltaik </a:t>
            </a:r>
            <a:endParaRPr lang="de-DE" sz="1200" dirty="0" smtClean="0">
              <a:solidFill>
                <a:srgbClr val="D87800"/>
              </a:solidFill>
              <a:latin typeface="Verdana" pitchFamily="34" charset="0"/>
              <a:ea typeface="Verdana" pitchFamily="34" charset="0"/>
              <a:cs typeface="Verdana" pitchFamily="34" charset="0"/>
            </a:endParaRPr>
          </a:p>
          <a:p>
            <a:r>
              <a:rPr lang="de-DE" sz="1200" dirty="0" smtClean="0">
                <a:solidFill>
                  <a:srgbClr val="D87800"/>
                </a:solidFill>
                <a:latin typeface="Verdana" pitchFamily="34" charset="0"/>
                <a:ea typeface="Verdana" pitchFamily="34" charset="0"/>
                <a:cs typeface="Verdana" pitchFamily="34" charset="0"/>
                <a:hlinkClick r:id="rId4"/>
              </a:rPr>
              <a:t>www.energieagentur.nrw/ </a:t>
            </a:r>
            <a:r>
              <a:rPr lang="de-DE" sz="1200" dirty="0" err="1" smtClean="0">
                <a:solidFill>
                  <a:srgbClr val="D87800"/>
                </a:solidFill>
                <a:latin typeface="Verdana" pitchFamily="34" charset="0"/>
                <a:ea typeface="Verdana" pitchFamily="34" charset="0"/>
                <a:cs typeface="Verdana" pitchFamily="34" charset="0"/>
                <a:hlinkClick r:id="rId4"/>
              </a:rPr>
              <a:t>kwk</a:t>
            </a:r>
            <a:r>
              <a:rPr lang="de-DE" sz="1200" dirty="0" smtClean="0">
                <a:solidFill>
                  <a:srgbClr val="D87800"/>
                </a:solidFill>
                <a:latin typeface="Verdana" pitchFamily="34" charset="0"/>
                <a:ea typeface="Verdana" pitchFamily="34" charset="0"/>
                <a:cs typeface="Verdana" pitchFamily="34" charset="0"/>
                <a:hlinkClick r:id="rId4"/>
              </a:rPr>
              <a:t>/</a:t>
            </a:r>
            <a:r>
              <a:rPr lang="de-DE" sz="1200" dirty="0" err="1" smtClean="0">
                <a:solidFill>
                  <a:srgbClr val="D87800"/>
                </a:solidFill>
                <a:latin typeface="Verdana" pitchFamily="34" charset="0"/>
                <a:ea typeface="Verdana" pitchFamily="34" charset="0"/>
                <a:cs typeface="Verdana" pitchFamily="34" charset="0"/>
                <a:hlinkClick r:id="rId4"/>
              </a:rPr>
              <a:t>waermepumpen</a:t>
            </a:r>
            <a:endParaRPr lang="de-DE" sz="1200" dirty="0" smtClean="0">
              <a:solidFill>
                <a:srgbClr val="D87800"/>
              </a:solidFill>
              <a:latin typeface="Verdana" pitchFamily="34" charset="0"/>
              <a:ea typeface="Verdana" pitchFamily="34" charset="0"/>
              <a:cs typeface="Verdana" pitchFamily="34" charset="0"/>
            </a:endParaRPr>
          </a:p>
          <a:p>
            <a:endParaRPr lang="de-DE" sz="1200" dirty="0" smtClean="0">
              <a:solidFill>
                <a:srgbClr val="D878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t="5779"/>
          <a:stretch/>
        </p:blipFill>
        <p:spPr>
          <a:xfrm>
            <a:off x="317282" y="1428699"/>
            <a:ext cx="10066579" cy="5175012"/>
          </a:xfrm>
          <a:prstGeom prst="rect">
            <a:avLst/>
          </a:prstGeom>
        </p:spPr>
      </p:pic>
      <p:sp>
        <p:nvSpPr>
          <p:cNvPr id="6" name="Rechteck 8"/>
          <p:cNvSpPr>
            <a:spLocks noChangeArrowheads="1"/>
          </p:cNvSpPr>
          <p:nvPr/>
        </p:nvSpPr>
        <p:spPr bwMode="auto">
          <a:xfrm>
            <a:off x="177801" y="694335"/>
            <a:ext cx="12014199" cy="378565"/>
          </a:xfrm>
          <a:prstGeom prst="rect">
            <a:avLst/>
          </a:prstGeom>
          <a:noFill/>
          <a:ln w="9525">
            <a:noFill/>
            <a:miter lim="800000"/>
            <a:headEnd/>
            <a:tailEnd/>
          </a:ln>
        </p:spPr>
        <p:txBody>
          <a:bodyPr wrap="square" lIns="100584" tIns="50292" rIns="100584" bIns="50292">
            <a:spAutoFit/>
          </a:bodyPr>
          <a:lstStyle/>
          <a:p>
            <a:pPr marL="457200" indent="-457200">
              <a:spcBef>
                <a:spcPct val="50000"/>
              </a:spcBef>
              <a:tabLst>
                <a:tab pos="495300" algn="l"/>
              </a:tabLst>
            </a:pPr>
            <a:r>
              <a:rPr lang="de-DE" u="sng" dirty="0" smtClean="0">
                <a:solidFill>
                  <a:srgbClr val="005E59"/>
                </a:solidFill>
                <a:latin typeface="Verdana" pitchFamily="34" charset="0"/>
                <a:ea typeface="Verdana" pitchFamily="34" charset="0"/>
                <a:cs typeface="Verdana" pitchFamily="34" charset="0"/>
              </a:rPr>
              <a:t>Wirtschaftlichkeit: Beispielrechnung MFH mit Photovoltaik und Luft/Wasser-Wärmepumpe</a:t>
            </a:r>
            <a:endParaRPr lang="de-DE" u="sng" dirty="0">
              <a:solidFill>
                <a:srgbClr val="005E59"/>
              </a:solidFill>
              <a:latin typeface="Verdana" pitchFamily="34" charset="0"/>
              <a:ea typeface="Verdana" pitchFamily="34" charset="0"/>
              <a:cs typeface="Verdana" pitchFamily="34" charset="0"/>
            </a:endParaRPr>
          </a:p>
        </p:txBody>
      </p:sp>
      <p:sp>
        <p:nvSpPr>
          <p:cNvPr id="7" name="Textfeld 6"/>
          <p:cNvSpPr txBox="1"/>
          <p:nvPr/>
        </p:nvSpPr>
        <p:spPr>
          <a:xfrm>
            <a:off x="2251766" y="1165230"/>
            <a:ext cx="7140207" cy="1785104"/>
          </a:xfrm>
          <a:prstGeom prst="rect">
            <a:avLst/>
          </a:prstGeom>
          <a:solidFill>
            <a:schemeClr val="bg1"/>
          </a:solidFill>
          <a:ln>
            <a:solidFill>
              <a:schemeClr val="tx1"/>
            </a:solidFill>
          </a:ln>
        </p:spPr>
        <p:txBody>
          <a:bodyPr wrap="square" rtlCol="0">
            <a:spAutoFit/>
          </a:bodyPr>
          <a:lstStyle/>
          <a:p>
            <a:r>
              <a:rPr lang="de-DE" sz="1000" dirty="0" smtClean="0"/>
              <a:t>Jahreswärmeverbrauch Heizung + WWB: 		16.600 kWh/a</a:t>
            </a:r>
          </a:p>
          <a:p>
            <a:r>
              <a:rPr lang="de-DE" sz="1000" dirty="0" smtClean="0"/>
              <a:t>Jahresverbrauch Haushaltsstrom:   		4000 kWh/a</a:t>
            </a:r>
          </a:p>
          <a:p>
            <a:r>
              <a:rPr lang="de-DE" sz="1000" dirty="0" smtClean="0"/>
              <a:t>Luftwärmepumpe: 			JAZ = 2,8 [60°C//45°C]</a:t>
            </a:r>
          </a:p>
          <a:p>
            <a:r>
              <a:rPr lang="de-DE" sz="1000" dirty="0" smtClean="0"/>
              <a:t>PV Anlage: 				9,8 KW</a:t>
            </a:r>
            <a:r>
              <a:rPr lang="de-DE" sz="1000" baseline="-25000" dirty="0" smtClean="0"/>
              <a:t>P</a:t>
            </a:r>
            <a:r>
              <a:rPr lang="de-DE" sz="1000" dirty="0" smtClean="0"/>
              <a:t>; Süd 30°</a:t>
            </a:r>
          </a:p>
          <a:p>
            <a:r>
              <a:rPr lang="de-DE" sz="1000" dirty="0" smtClean="0"/>
              <a:t>Speicher:				Batterie 6 kWh; Wasser 800 Liter</a:t>
            </a:r>
          </a:p>
          <a:p>
            <a:r>
              <a:rPr lang="de-DE" sz="1000" b="1" u="sng" dirty="0" smtClean="0"/>
              <a:t>Wirtschaftliches Ergebnis:</a:t>
            </a:r>
            <a:r>
              <a:rPr lang="de-DE" sz="1000" dirty="0" smtClean="0"/>
              <a:t>		</a:t>
            </a:r>
          </a:p>
          <a:p>
            <a:r>
              <a:rPr lang="de-DE" sz="1000" dirty="0" smtClean="0"/>
              <a:t>Einspeisevergütung über 20a:		ca. 12.000 € [5000 kWh/a x 12 ct/kWh] </a:t>
            </a:r>
          </a:p>
          <a:p>
            <a:r>
              <a:rPr lang="de-DE" sz="1000" dirty="0" smtClean="0"/>
              <a:t>Ersparte Stromkosten über 20 a:		ca. 28.000 € [5000 kWh/a x 28 ct/kWh]</a:t>
            </a:r>
          </a:p>
          <a:p>
            <a:r>
              <a:rPr lang="de-DE" sz="1000" dirty="0" smtClean="0"/>
              <a:t>Kosten Solaranlage [9,8 kW</a:t>
            </a:r>
            <a:r>
              <a:rPr lang="de-DE" sz="1000" baseline="-25000" dirty="0" smtClean="0"/>
              <a:t>P</a:t>
            </a:r>
            <a:r>
              <a:rPr lang="de-DE" sz="1000" dirty="0" smtClean="0"/>
              <a:t>]:		14.700 € </a:t>
            </a:r>
          </a:p>
          <a:p>
            <a:r>
              <a:rPr lang="de-DE" sz="1000" dirty="0" smtClean="0"/>
              <a:t>Kosten Batterie:			  9.000 €</a:t>
            </a:r>
          </a:p>
          <a:p>
            <a:r>
              <a:rPr lang="de-DE" sz="1000" dirty="0" smtClean="0"/>
              <a:t>Überhang in 20 a:			12.300 €</a:t>
            </a:r>
            <a:endParaRPr lang="de-DE"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pPr defTabSz="1006475"/>
            <a:r>
              <a:rPr lang="de-DE" dirty="0" smtClean="0">
                <a:solidFill>
                  <a:srgbClr val="005E59"/>
                </a:solidFill>
              </a:rPr>
              <a:t>Nutzung des erzeugten Stroms zur Beheizung </a:t>
            </a:r>
          </a:p>
          <a:p>
            <a:pPr defTabSz="1006475"/>
            <a:r>
              <a:rPr lang="de-DE" sz="2000" b="0" dirty="0" smtClean="0">
                <a:solidFill>
                  <a:srgbClr val="005E59"/>
                </a:solidFill>
                <a:sym typeface="Wingdings" panose="05000000000000000000" pitchFamily="2" charset="2"/>
              </a:rPr>
              <a:t> möglich mit elektrischer Warmwasserbereitung</a:t>
            </a:r>
            <a:endParaRPr lang="de-DE" sz="2000" b="0" dirty="0" smtClean="0">
              <a:solidFill>
                <a:srgbClr val="005E59"/>
              </a:solidFill>
            </a:endParaRPr>
          </a:p>
          <a:p>
            <a:endParaRPr lang="de-DE" dirty="0"/>
          </a:p>
        </p:txBody>
      </p:sp>
      <p:sp>
        <p:nvSpPr>
          <p:cNvPr id="8" name="Rechteck 7"/>
          <p:cNvSpPr/>
          <p:nvPr/>
        </p:nvSpPr>
        <p:spPr>
          <a:xfrm>
            <a:off x="411163" y="6419595"/>
            <a:ext cx="4435157" cy="276999"/>
          </a:xfrm>
          <a:prstGeom prst="rect">
            <a:avLst/>
          </a:prstGeom>
          <a:noFill/>
        </p:spPr>
        <p:txBody>
          <a:bodyPr wrap="square" rtlCol="0">
            <a:spAutoFit/>
          </a:bodyPr>
          <a:lstStyle/>
          <a:p>
            <a:r>
              <a:rPr lang="de-DE" sz="1200" dirty="0" smtClean="0">
                <a:solidFill>
                  <a:srgbClr val="005E59"/>
                </a:solidFill>
                <a:latin typeface="Verdana" pitchFamily="34" charset="0"/>
                <a:ea typeface="Verdana" pitchFamily="34" charset="0"/>
                <a:cs typeface="Verdana" pitchFamily="34" charset="0"/>
              </a:rPr>
              <a:t>Bild</a:t>
            </a:r>
            <a:r>
              <a:rPr lang="de-DE" sz="1200" dirty="0">
                <a:solidFill>
                  <a:srgbClr val="005E59"/>
                </a:solidFill>
                <a:latin typeface="Verdana" pitchFamily="34" charset="0"/>
                <a:ea typeface="Verdana" pitchFamily="34" charset="0"/>
                <a:cs typeface="Verdana" pitchFamily="34" charset="0"/>
              </a:rPr>
              <a:t>: www.sonnett.de/produkte/warmwasser-mit-pv/</a:t>
            </a:r>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b="2468"/>
          <a:stretch/>
        </p:blipFill>
        <p:spPr>
          <a:xfrm>
            <a:off x="454656" y="2369986"/>
            <a:ext cx="3196868" cy="4003727"/>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15677" t="1980" r="15207" b="-6071"/>
          <a:stretch/>
        </p:blipFill>
        <p:spPr>
          <a:xfrm>
            <a:off x="7856079" y="2233746"/>
            <a:ext cx="3538360" cy="2756263"/>
          </a:xfrm>
          <a:prstGeom prst="rect">
            <a:avLst/>
          </a:prstGeom>
        </p:spPr>
      </p:pic>
      <p:sp>
        <p:nvSpPr>
          <p:cNvPr id="11" name="Rechteck 10"/>
          <p:cNvSpPr/>
          <p:nvPr/>
        </p:nvSpPr>
        <p:spPr>
          <a:xfrm>
            <a:off x="406398" y="1909217"/>
            <a:ext cx="5019675" cy="338554"/>
          </a:xfrm>
          <a:prstGeom prst="rect">
            <a:avLst/>
          </a:prstGeom>
          <a:noFill/>
        </p:spPr>
        <p:txBody>
          <a:bodyPr wrap="square" rtlCol="0">
            <a:spAutoFit/>
          </a:bodyPr>
          <a:lstStyle/>
          <a:p>
            <a:r>
              <a:rPr lang="de-DE" sz="1600" b="1" dirty="0" err="1" smtClean="0">
                <a:solidFill>
                  <a:srgbClr val="005E59"/>
                </a:solidFill>
                <a:latin typeface="Verdana" pitchFamily="34" charset="0"/>
                <a:ea typeface="Verdana" pitchFamily="34" charset="0"/>
                <a:cs typeface="Verdana" pitchFamily="34" charset="0"/>
              </a:rPr>
              <a:t>Elelektr</a:t>
            </a:r>
            <a:r>
              <a:rPr lang="de-DE" sz="1600" b="1" dirty="0" smtClean="0">
                <a:solidFill>
                  <a:srgbClr val="005E59"/>
                </a:solidFill>
                <a:latin typeface="Verdana" pitchFamily="34" charset="0"/>
                <a:ea typeface="Verdana" pitchFamily="34" charset="0"/>
                <a:cs typeface="Verdana" pitchFamily="34" charset="0"/>
              </a:rPr>
              <a:t>. </a:t>
            </a:r>
            <a:r>
              <a:rPr lang="de-DE" sz="1600" b="1" dirty="0" err="1" smtClean="0">
                <a:solidFill>
                  <a:srgbClr val="005E59"/>
                </a:solidFill>
                <a:latin typeface="Verdana" pitchFamily="34" charset="0"/>
                <a:ea typeface="Verdana" pitchFamily="34" charset="0"/>
                <a:cs typeface="Verdana" pitchFamily="34" charset="0"/>
              </a:rPr>
              <a:t>Heizstab</a:t>
            </a:r>
            <a:endParaRPr lang="de-DE" sz="1600" b="1" dirty="0">
              <a:solidFill>
                <a:srgbClr val="005E59"/>
              </a:solidFill>
              <a:latin typeface="Verdana" pitchFamily="34" charset="0"/>
              <a:ea typeface="Verdana" pitchFamily="34" charset="0"/>
              <a:cs typeface="Verdana" pitchFamily="34" charset="0"/>
            </a:endParaRPr>
          </a:p>
        </p:txBody>
      </p:sp>
      <p:sp>
        <p:nvSpPr>
          <p:cNvPr id="12" name="Rechteck 11"/>
          <p:cNvSpPr/>
          <p:nvPr/>
        </p:nvSpPr>
        <p:spPr>
          <a:xfrm>
            <a:off x="4929036" y="1916618"/>
            <a:ext cx="2758123" cy="338554"/>
          </a:xfrm>
          <a:prstGeom prst="rect">
            <a:avLst/>
          </a:prstGeom>
          <a:noFill/>
        </p:spPr>
        <p:txBody>
          <a:bodyPr wrap="square" rtlCol="0">
            <a:spAutoFit/>
          </a:bodyPr>
          <a:lstStyle/>
          <a:p>
            <a:r>
              <a:rPr lang="de-DE" sz="1600" b="1" dirty="0" smtClean="0">
                <a:solidFill>
                  <a:srgbClr val="005E59"/>
                </a:solidFill>
                <a:latin typeface="Verdana" pitchFamily="34" charset="0"/>
                <a:ea typeface="Verdana" pitchFamily="34" charset="0"/>
                <a:cs typeface="Verdana" pitchFamily="34" charset="0"/>
              </a:rPr>
              <a:t>Elektr. Ladestation </a:t>
            </a:r>
            <a:endParaRPr lang="de-DE" sz="1600" b="1" dirty="0">
              <a:solidFill>
                <a:srgbClr val="005E59"/>
              </a:solidFill>
              <a:latin typeface="Verdana" pitchFamily="34" charset="0"/>
              <a:ea typeface="Verdana" pitchFamily="34" charset="0"/>
              <a:cs typeface="Verdana" pitchFamily="34" charset="0"/>
            </a:endParaRPr>
          </a:p>
        </p:txBody>
      </p:sp>
      <p:sp>
        <p:nvSpPr>
          <p:cNvPr id="13" name="Rechteck 12"/>
          <p:cNvSpPr/>
          <p:nvPr/>
        </p:nvSpPr>
        <p:spPr>
          <a:xfrm>
            <a:off x="7886020" y="1916618"/>
            <a:ext cx="4884585" cy="338554"/>
          </a:xfrm>
          <a:prstGeom prst="rect">
            <a:avLst/>
          </a:prstGeom>
          <a:noFill/>
        </p:spPr>
        <p:txBody>
          <a:bodyPr wrap="square" rtlCol="0">
            <a:spAutoFit/>
          </a:bodyPr>
          <a:lstStyle/>
          <a:p>
            <a:r>
              <a:rPr lang="de-DE" sz="1600" b="1" dirty="0" smtClean="0">
                <a:solidFill>
                  <a:srgbClr val="005E59"/>
                </a:solidFill>
                <a:latin typeface="Verdana" pitchFamily="34" charset="0"/>
                <a:ea typeface="Verdana" pitchFamily="34" charset="0"/>
                <a:cs typeface="Verdana" pitchFamily="34" charset="0"/>
              </a:rPr>
              <a:t>Elektr. Warmwasser-Wärmepumpe</a:t>
            </a:r>
            <a:endParaRPr lang="de-DE" sz="1600" b="1" dirty="0">
              <a:solidFill>
                <a:srgbClr val="005E59"/>
              </a:solidFill>
              <a:latin typeface="Verdana" pitchFamily="34" charset="0"/>
              <a:ea typeface="Verdana" pitchFamily="34" charset="0"/>
              <a:cs typeface="Verdana" pitchFamily="34" charset="0"/>
            </a:endParaRPr>
          </a:p>
        </p:txBody>
      </p:sp>
      <p:sp>
        <p:nvSpPr>
          <p:cNvPr id="15" name="Rechteck 14"/>
          <p:cNvSpPr/>
          <p:nvPr/>
        </p:nvSpPr>
        <p:spPr>
          <a:xfrm>
            <a:off x="8297623" y="4899353"/>
            <a:ext cx="2532180" cy="276999"/>
          </a:xfrm>
          <a:prstGeom prst="rect">
            <a:avLst/>
          </a:prstGeom>
          <a:noFill/>
        </p:spPr>
        <p:txBody>
          <a:bodyPr wrap="square" rtlCol="0">
            <a:spAutoFit/>
          </a:bodyPr>
          <a:lstStyle/>
          <a:p>
            <a:r>
              <a:rPr lang="de-DE" sz="1200" dirty="0" smtClean="0">
                <a:solidFill>
                  <a:srgbClr val="005E59"/>
                </a:solidFill>
                <a:latin typeface="Verdana" pitchFamily="34" charset="0"/>
                <a:ea typeface="Verdana" pitchFamily="34" charset="0"/>
                <a:cs typeface="Verdana" pitchFamily="34" charset="0"/>
              </a:rPr>
              <a:t>Bild: www.solarwatt.de</a:t>
            </a:r>
            <a:endParaRPr lang="de-DE" sz="1200" dirty="0">
              <a:solidFill>
                <a:srgbClr val="005E59"/>
              </a:solidFill>
              <a:latin typeface="Verdana" pitchFamily="34" charset="0"/>
              <a:ea typeface="Verdana" pitchFamily="34" charset="0"/>
              <a:cs typeface="Verdana" pitchFamily="34" charset="0"/>
            </a:endParaRPr>
          </a:p>
        </p:txBody>
      </p:sp>
      <p:pic>
        <p:nvPicPr>
          <p:cNvPr id="5" name="Picture 2" descr="http://westech-pv.com/bilder/produkte/gross/Smart-heater-B-Control-PV-Heizstab.png"/>
          <p:cNvPicPr>
            <a:picLocks noChangeAspect="1" noChangeArrowheads="1"/>
          </p:cNvPicPr>
          <p:nvPr/>
        </p:nvPicPr>
        <p:blipFill>
          <a:blip r:embed="rId4" cstate="print"/>
          <a:srcRect l="5682" t="15152" b="16667"/>
          <a:stretch>
            <a:fillRect/>
          </a:stretch>
        </p:blipFill>
        <p:spPr bwMode="auto">
          <a:xfrm>
            <a:off x="3211215" y="4710848"/>
            <a:ext cx="2884785" cy="1564041"/>
          </a:xfrm>
          <a:prstGeom prst="rect">
            <a:avLst/>
          </a:prstGeom>
          <a:noFill/>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846" y="2345743"/>
            <a:ext cx="2732592" cy="2840211"/>
          </a:xfrm>
          <a:prstGeom prst="rect">
            <a:avLst/>
          </a:prstGeom>
        </p:spPr>
      </p:pic>
      <p:sp>
        <p:nvSpPr>
          <p:cNvPr id="14" name="Rechteck 13"/>
          <p:cNvSpPr/>
          <p:nvPr/>
        </p:nvSpPr>
        <p:spPr>
          <a:xfrm>
            <a:off x="5372423" y="5156930"/>
            <a:ext cx="2235431" cy="276999"/>
          </a:xfrm>
          <a:prstGeom prst="rect">
            <a:avLst/>
          </a:prstGeom>
          <a:noFill/>
        </p:spPr>
        <p:txBody>
          <a:bodyPr wrap="square" rtlCol="0">
            <a:spAutoFit/>
          </a:bodyPr>
          <a:lstStyle/>
          <a:p>
            <a:r>
              <a:rPr lang="de-DE" sz="1200" dirty="0" smtClean="0">
                <a:solidFill>
                  <a:srgbClr val="005E59"/>
                </a:solidFill>
                <a:latin typeface="Verdana" pitchFamily="34" charset="0"/>
                <a:ea typeface="Verdana" pitchFamily="34" charset="0"/>
                <a:cs typeface="Verdana" pitchFamily="34" charset="0"/>
              </a:rPr>
              <a:t>Bild: www.rennergy.de</a:t>
            </a:r>
            <a:endParaRPr lang="de-DE" sz="1200" dirty="0">
              <a:solidFill>
                <a:srgbClr val="005E59"/>
              </a:solidFill>
              <a:latin typeface="Verdana" pitchFamily="34" charset="0"/>
              <a:ea typeface="Verdana" pitchFamily="34" charset="0"/>
              <a:cs typeface="Verdana" pitchFamily="34" charset="0"/>
            </a:endParaRPr>
          </a:p>
        </p:txBody>
      </p:sp>
      <p:sp>
        <p:nvSpPr>
          <p:cNvPr id="6" name="Textfeld 5"/>
          <p:cNvSpPr txBox="1"/>
          <p:nvPr/>
        </p:nvSpPr>
        <p:spPr>
          <a:xfrm>
            <a:off x="3584116" y="5842847"/>
            <a:ext cx="3416108" cy="461665"/>
          </a:xfrm>
          <a:prstGeom prst="rect">
            <a:avLst/>
          </a:prstGeom>
          <a:noFill/>
        </p:spPr>
        <p:txBody>
          <a:bodyPr wrap="square" rtlCol="0">
            <a:spAutoFit/>
          </a:bodyPr>
          <a:lstStyle/>
          <a:p>
            <a:r>
              <a:rPr lang="de-DE" sz="1200" dirty="0" smtClean="0">
                <a:solidFill>
                  <a:srgbClr val="005E59"/>
                </a:solidFill>
                <a:latin typeface="Verdana" pitchFamily="34" charset="0"/>
                <a:ea typeface="Verdana" pitchFamily="34" charset="0"/>
                <a:cs typeface="Verdana" pitchFamily="34" charset="0"/>
              </a:rPr>
              <a:t>Bild: Smart </a:t>
            </a:r>
            <a:r>
              <a:rPr lang="de-DE" sz="1200" dirty="0" err="1" smtClean="0">
                <a:solidFill>
                  <a:srgbClr val="005E59"/>
                </a:solidFill>
                <a:latin typeface="Verdana" pitchFamily="34" charset="0"/>
                <a:ea typeface="Verdana" pitchFamily="34" charset="0"/>
                <a:cs typeface="Verdana" pitchFamily="34" charset="0"/>
              </a:rPr>
              <a:t>Heater</a:t>
            </a:r>
            <a:r>
              <a:rPr lang="de-DE" sz="1200" dirty="0" smtClean="0">
                <a:solidFill>
                  <a:srgbClr val="005E59"/>
                </a:solidFill>
                <a:latin typeface="Verdana" pitchFamily="34" charset="0"/>
                <a:ea typeface="Verdana" pitchFamily="34" charset="0"/>
                <a:cs typeface="Verdana" pitchFamily="34" charset="0"/>
              </a:rPr>
              <a:t> SH350 EL </a:t>
            </a:r>
          </a:p>
          <a:p>
            <a:r>
              <a:rPr lang="de-DE" sz="1200" dirty="0" smtClean="0">
                <a:solidFill>
                  <a:srgbClr val="005E59"/>
                </a:solidFill>
                <a:latin typeface="Verdana" pitchFamily="34" charset="0"/>
                <a:ea typeface="Verdana" pitchFamily="34" charset="0"/>
                <a:cs typeface="Verdana" pitchFamily="34" charset="0"/>
              </a:rPr>
              <a:t>Firma TQ-Systems GmbH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11810" y="829097"/>
            <a:ext cx="11880190" cy="914096"/>
          </a:xfrm>
          <a:prstGeom prst="rect">
            <a:avLst/>
          </a:prstGeom>
          <a:noFill/>
          <a:ln w="9525">
            <a:noFill/>
            <a:miter lim="800000"/>
            <a:headEnd/>
            <a:tailEnd/>
          </a:ln>
        </p:spPr>
        <p:txBody>
          <a:bodyPr wrap="square" lIns="100584" tIns="50292" rIns="100584" bIns="50292">
            <a:spAutoFit/>
          </a:bodyPr>
          <a:lstStyle/>
          <a:p>
            <a:pPr defTabSz="1006475">
              <a:lnSpc>
                <a:spcPct val="120000"/>
              </a:lnSpc>
            </a:pPr>
            <a:r>
              <a:rPr lang="en-US" sz="2200" b="1" dirty="0" err="1">
                <a:solidFill>
                  <a:srgbClr val="005E59"/>
                </a:solidFill>
                <a:latin typeface="Verdana" pitchFamily="34" charset="0"/>
                <a:ea typeface="Verdana" pitchFamily="34" charset="0"/>
                <a:cs typeface="Verdana" pitchFamily="34" charset="0"/>
              </a:rPr>
              <a:t>Praxisbeispiel</a:t>
            </a:r>
            <a:r>
              <a:rPr lang="en-US" sz="2200" b="1" dirty="0" smtClean="0">
                <a:solidFill>
                  <a:srgbClr val="005E59"/>
                </a:solidFill>
                <a:latin typeface="Verdana" pitchFamily="34" charset="0"/>
                <a:ea typeface="Verdana" pitchFamily="34" charset="0"/>
                <a:cs typeface="Verdana" pitchFamily="34" charset="0"/>
              </a:rPr>
              <a:t>: </a:t>
            </a:r>
            <a:r>
              <a:rPr lang="de-DE" sz="2200" dirty="0" smtClean="0">
                <a:solidFill>
                  <a:srgbClr val="005E59"/>
                </a:solidFill>
                <a:latin typeface="Verdana" pitchFamily="34" charset="0"/>
                <a:ea typeface="Verdana" pitchFamily="34" charset="0"/>
                <a:cs typeface="Verdana" pitchFamily="34" charset="0"/>
              </a:rPr>
              <a:t>Nutzung des</a:t>
            </a:r>
            <a:r>
              <a:rPr lang="de-DE" sz="2200" dirty="0" smtClean="0">
                <a:solidFill>
                  <a:srgbClr val="077979"/>
                </a:solidFill>
                <a:latin typeface="Verdana" pitchFamily="34" charset="0"/>
                <a:ea typeface="Verdana" pitchFamily="34" charset="0"/>
                <a:cs typeface="Verdana" pitchFamily="34" charset="0"/>
              </a:rPr>
              <a:t> </a:t>
            </a:r>
            <a:r>
              <a:rPr lang="de-DE" sz="2200" dirty="0" smtClean="0">
                <a:solidFill>
                  <a:srgbClr val="D87800"/>
                </a:solidFill>
                <a:latin typeface="Verdana" pitchFamily="34" charset="0"/>
                <a:ea typeface="Verdana" pitchFamily="34" charset="0"/>
                <a:cs typeface="Verdana" pitchFamily="34" charset="0"/>
              </a:rPr>
              <a:t>Solarstroms zur Warmwasserbereitung und Beheizung </a:t>
            </a:r>
            <a:r>
              <a:rPr lang="de-DE" sz="2200" dirty="0" smtClean="0">
                <a:solidFill>
                  <a:srgbClr val="005E59"/>
                </a:solidFill>
                <a:latin typeface="Verdana" pitchFamily="34" charset="0"/>
                <a:ea typeface="Verdana" pitchFamily="34" charset="0"/>
                <a:cs typeface="Verdana" pitchFamily="34" charset="0"/>
              </a:rPr>
              <a:t>über intelligente Steuerung (Smart Home) in einem EFH</a:t>
            </a:r>
          </a:p>
        </p:txBody>
      </p:sp>
      <p:sp>
        <p:nvSpPr>
          <p:cNvPr id="6" name="Textfeld 5"/>
          <p:cNvSpPr txBox="1"/>
          <p:nvPr/>
        </p:nvSpPr>
        <p:spPr>
          <a:xfrm>
            <a:off x="7052350" y="1780701"/>
            <a:ext cx="4741860" cy="4893647"/>
          </a:xfrm>
          <a:prstGeom prst="rect">
            <a:avLst/>
          </a:prstGeom>
          <a:noFill/>
        </p:spPr>
        <p:txBody>
          <a:bodyPr wrap="square" rtlCol="0">
            <a:spAutoFit/>
          </a:bodyPr>
          <a:lstStyle/>
          <a:p>
            <a:r>
              <a:rPr lang="de-DE" dirty="0" smtClean="0">
                <a:solidFill>
                  <a:srgbClr val="005E59"/>
                </a:solidFill>
                <a:latin typeface="Verdana" pitchFamily="34" charset="0"/>
                <a:ea typeface="Verdana" pitchFamily="34" charset="0"/>
                <a:cs typeface="Verdana" pitchFamily="34" charset="0"/>
              </a:rPr>
              <a:t>KfW-Effizienzhaus </a:t>
            </a:r>
            <a:r>
              <a:rPr lang="de-DE" dirty="0">
                <a:solidFill>
                  <a:srgbClr val="005E59"/>
                </a:solidFill>
                <a:latin typeface="Verdana" pitchFamily="34" charset="0"/>
                <a:ea typeface="Verdana" pitchFamily="34" charset="0"/>
                <a:cs typeface="Verdana" pitchFamily="34" charset="0"/>
              </a:rPr>
              <a:t>40 </a:t>
            </a:r>
            <a:r>
              <a:rPr lang="de-DE" dirty="0" smtClean="0">
                <a:solidFill>
                  <a:srgbClr val="005E59"/>
                </a:solidFill>
                <a:latin typeface="Verdana" pitchFamily="34" charset="0"/>
                <a:ea typeface="Verdana" pitchFamily="34" charset="0"/>
                <a:cs typeface="Verdana" pitchFamily="34" charset="0"/>
              </a:rPr>
              <a:t>mit </a:t>
            </a:r>
            <a:r>
              <a:rPr lang="de-DE" dirty="0">
                <a:solidFill>
                  <a:srgbClr val="005E59"/>
                </a:solidFill>
                <a:latin typeface="Verdana" pitchFamily="34" charset="0"/>
                <a:ea typeface="Verdana" pitchFamily="34" charset="0"/>
                <a:cs typeface="Verdana" pitchFamily="34" charset="0"/>
              </a:rPr>
              <a:t>10 kWp </a:t>
            </a:r>
            <a:r>
              <a:rPr lang="de-DE" dirty="0" smtClean="0">
                <a:solidFill>
                  <a:srgbClr val="005E59"/>
                </a:solidFill>
                <a:latin typeface="Verdana" pitchFamily="34" charset="0"/>
                <a:ea typeface="Verdana" pitchFamily="34" charset="0"/>
                <a:cs typeface="Verdana" pitchFamily="34" charset="0"/>
              </a:rPr>
              <a:t>PV-Anlage (215 m²; 4 Bewohner)</a:t>
            </a:r>
          </a:p>
          <a:p>
            <a:endParaRPr lang="de-DE" dirty="0" smtClean="0">
              <a:solidFill>
                <a:srgbClr val="005E59"/>
              </a:solidFill>
              <a:latin typeface="Verdana" pitchFamily="34" charset="0"/>
              <a:ea typeface="Verdana" pitchFamily="34" charset="0"/>
              <a:cs typeface="Verdana" pitchFamily="34" charset="0"/>
              <a:sym typeface="Wingdings" panose="05000000000000000000" pitchFamily="2" charset="2"/>
            </a:endParaRPr>
          </a:p>
          <a:p>
            <a:pPr marL="285750" indent="-285750">
              <a:buFont typeface="Wingdings" panose="05000000000000000000" pitchFamily="2" charset="2"/>
              <a:buChar char="à"/>
            </a:pPr>
            <a:r>
              <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rPr>
              <a:t>geringer Heizwärmeverbrauch                                 ca. 3.000 kWh/a</a:t>
            </a:r>
          </a:p>
          <a:p>
            <a:pPr marL="285750" indent="-285750">
              <a:buFont typeface="Wingdings" panose="05000000000000000000" pitchFamily="2" charset="2"/>
              <a:buChar char="à"/>
            </a:pPr>
            <a:endPar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endParaRPr>
          </a:p>
          <a:p>
            <a:pPr marL="285750" indent="-285750">
              <a:buFont typeface="Wingdings" panose="05000000000000000000" pitchFamily="2" charset="2"/>
              <a:buChar char="à"/>
            </a:pPr>
            <a:r>
              <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rPr>
              <a:t>Warmwasserverbrauch </a:t>
            </a:r>
            <a:r>
              <a:rPr lang="de-DE" sz="1600" dirty="0">
                <a:solidFill>
                  <a:srgbClr val="005E59"/>
                </a:solidFill>
                <a:latin typeface="Verdana" pitchFamily="34" charset="0"/>
                <a:ea typeface="Verdana" pitchFamily="34" charset="0"/>
                <a:cs typeface="Verdana" pitchFamily="34" charset="0"/>
                <a:sym typeface="Wingdings" panose="05000000000000000000" pitchFamily="2" charset="2"/>
              </a:rPr>
              <a:t>ca. </a:t>
            </a:r>
            <a:r>
              <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rPr>
              <a:t>2.400 </a:t>
            </a:r>
            <a:r>
              <a:rPr lang="de-DE" sz="1600" dirty="0">
                <a:solidFill>
                  <a:srgbClr val="005E59"/>
                </a:solidFill>
                <a:latin typeface="Verdana" pitchFamily="34" charset="0"/>
                <a:ea typeface="Verdana" pitchFamily="34" charset="0"/>
                <a:cs typeface="Verdana" pitchFamily="34" charset="0"/>
                <a:sym typeface="Wingdings" panose="05000000000000000000" pitchFamily="2" charset="2"/>
              </a:rPr>
              <a:t>kWh/a</a:t>
            </a:r>
          </a:p>
          <a:p>
            <a:pPr marL="285750" indent="-285750">
              <a:buFont typeface="Wingdings" panose="05000000000000000000" pitchFamily="2" charset="2"/>
              <a:buChar char="à"/>
            </a:pPr>
            <a:endPar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endParaRPr>
          </a:p>
          <a:p>
            <a:pPr marL="285750" indent="-285750">
              <a:buFont typeface="Wingdings" panose="05000000000000000000" pitchFamily="2" charset="2"/>
              <a:buChar char="à"/>
            </a:pPr>
            <a:r>
              <a:rPr lang="de-DE" sz="1600" dirty="0" smtClean="0">
                <a:solidFill>
                  <a:srgbClr val="005E59"/>
                </a:solidFill>
                <a:latin typeface="Verdana" pitchFamily="34" charset="0"/>
                <a:ea typeface="Verdana" pitchFamily="34" charset="0"/>
                <a:cs typeface="Verdana" pitchFamily="34" charset="0"/>
                <a:sym typeface="Wingdings" panose="05000000000000000000" pitchFamily="2" charset="2"/>
              </a:rPr>
              <a:t>Steuerung der größten elektrischen Verbraucher über Funksteckdosen und einem automatischen Energiemanagement</a:t>
            </a:r>
            <a:endParaRPr lang="de-DE" sz="1600" dirty="0">
              <a:solidFill>
                <a:srgbClr val="005E59"/>
              </a:solidFill>
              <a:latin typeface="Verdana" pitchFamily="34" charset="0"/>
              <a:ea typeface="Verdana" pitchFamily="34" charset="0"/>
              <a:cs typeface="Verdana" pitchFamily="34" charset="0"/>
              <a:sym typeface="Wingdings" panose="05000000000000000000" pitchFamily="2" charset="2"/>
            </a:endParaRPr>
          </a:p>
          <a:p>
            <a:pPr marL="285750" indent="-285750">
              <a:buFont typeface="Wingdings" panose="05000000000000000000" pitchFamily="2" charset="2"/>
              <a:buChar char="à"/>
            </a:pPr>
            <a:endParaRPr lang="de-DE" sz="1600" dirty="0" smtClean="0">
              <a:solidFill>
                <a:srgbClr val="005E59"/>
              </a:solidFill>
              <a:latin typeface="Verdana" pitchFamily="34" charset="0"/>
              <a:ea typeface="Verdana" pitchFamily="34" charset="0"/>
              <a:cs typeface="Verdana" pitchFamily="34" charset="0"/>
            </a:endParaRPr>
          </a:p>
          <a:p>
            <a:pPr marL="285750" indent="-285750">
              <a:buFont typeface="Wingdings" panose="05000000000000000000" pitchFamily="2" charset="2"/>
              <a:buChar char="à"/>
            </a:pPr>
            <a:r>
              <a:rPr lang="de-DE" sz="1600" dirty="0" smtClean="0">
                <a:solidFill>
                  <a:srgbClr val="005E59"/>
                </a:solidFill>
                <a:latin typeface="Verdana" pitchFamily="34" charset="0"/>
                <a:ea typeface="Verdana" pitchFamily="34" charset="0"/>
                <a:cs typeface="Verdana" pitchFamily="34" charset="0"/>
              </a:rPr>
              <a:t>Warmwasserbereitung über elektrische Ladestation (2 KW)</a:t>
            </a:r>
          </a:p>
          <a:p>
            <a:pPr marL="285750" indent="-285750"/>
            <a:endParaRPr lang="de-DE" sz="1600" dirty="0" smtClean="0">
              <a:solidFill>
                <a:srgbClr val="005E59"/>
              </a:solidFill>
              <a:latin typeface="Verdana" pitchFamily="34" charset="0"/>
              <a:ea typeface="Verdana" pitchFamily="34" charset="0"/>
              <a:cs typeface="Verdana" pitchFamily="34" charset="0"/>
            </a:endParaRPr>
          </a:p>
          <a:p>
            <a:pPr marL="285750" indent="-285750">
              <a:buFont typeface="Wingdings" panose="05000000000000000000" pitchFamily="2" charset="2"/>
              <a:buChar char="à"/>
            </a:pPr>
            <a:r>
              <a:rPr lang="de-DE" sz="1600" dirty="0" smtClean="0">
                <a:solidFill>
                  <a:srgbClr val="005E59"/>
                </a:solidFill>
                <a:latin typeface="Verdana" pitchFamily="34" charset="0"/>
                <a:ea typeface="Verdana" pitchFamily="34" charset="0"/>
                <a:cs typeface="Verdana" pitchFamily="34" charset="0"/>
              </a:rPr>
              <a:t>Beheizung mit wasserführenden Holz-Kaminofen im Wohnzimmer</a:t>
            </a:r>
            <a:endParaRPr lang="de-DE" sz="1600" dirty="0">
              <a:solidFill>
                <a:srgbClr val="005E59"/>
              </a:solidFill>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43" y="1837208"/>
            <a:ext cx="6256324" cy="46922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l="19487" t="21696" r="29639" b="10571"/>
          <a:stretch>
            <a:fillRect/>
          </a:stretch>
        </p:blipFill>
        <p:spPr bwMode="auto">
          <a:xfrm>
            <a:off x="0" y="1166925"/>
            <a:ext cx="8167607" cy="4661521"/>
          </a:xfrm>
          <a:prstGeom prst="rect">
            <a:avLst/>
          </a:prstGeom>
          <a:noFill/>
          <a:ln w="1">
            <a:noFill/>
            <a:miter lim="800000"/>
            <a:headEnd/>
            <a:tailEnd type="none" w="med" len="med"/>
          </a:ln>
          <a:effectLst/>
        </p:spPr>
      </p:pic>
      <p:sp>
        <p:nvSpPr>
          <p:cNvPr id="6" name="Rechteck 7"/>
          <p:cNvSpPr>
            <a:spLocks noChangeArrowheads="1"/>
          </p:cNvSpPr>
          <p:nvPr/>
        </p:nvSpPr>
        <p:spPr bwMode="auto">
          <a:xfrm>
            <a:off x="3251684" y="1560146"/>
            <a:ext cx="2844316" cy="374974"/>
          </a:xfrm>
          <a:prstGeom prst="rect">
            <a:avLst/>
          </a:prstGeom>
          <a:noFill/>
          <a:ln w="9525">
            <a:noFill/>
            <a:miter lim="800000"/>
            <a:headEnd/>
            <a:tailEnd/>
          </a:ln>
        </p:spPr>
        <p:txBody>
          <a:bodyPr wrap="square">
            <a:spAutoFit/>
          </a:bodyPr>
          <a:lstStyle/>
          <a:p>
            <a:pPr>
              <a:lnSpc>
                <a:spcPct val="130000"/>
              </a:lnSpc>
              <a:spcBef>
                <a:spcPct val="50000"/>
              </a:spcBef>
            </a:pPr>
            <a:r>
              <a:rPr lang="de-DE" sz="1600" b="1" dirty="0" smtClean="0">
                <a:solidFill>
                  <a:srgbClr val="005E59"/>
                </a:solidFill>
                <a:latin typeface="Verdana" pitchFamily="34" charset="0"/>
                <a:ea typeface="Verdana" pitchFamily="34" charset="0"/>
                <a:cs typeface="Verdana" pitchFamily="34" charset="0"/>
              </a:rPr>
              <a:t>Energiebilanz 2015</a:t>
            </a:r>
            <a:endParaRPr lang="de-DE" sz="1200" b="1" dirty="0">
              <a:solidFill>
                <a:srgbClr val="005E59"/>
              </a:solidFill>
              <a:latin typeface="Verdana" pitchFamily="34" charset="0"/>
              <a:ea typeface="Verdana" pitchFamily="34" charset="0"/>
              <a:cs typeface="Verdana" pitchFamily="34" charset="0"/>
            </a:endParaRPr>
          </a:p>
        </p:txBody>
      </p:sp>
      <p:sp>
        <p:nvSpPr>
          <p:cNvPr id="7" name="Textfeld 6"/>
          <p:cNvSpPr txBox="1"/>
          <p:nvPr/>
        </p:nvSpPr>
        <p:spPr>
          <a:xfrm>
            <a:off x="320266" y="5841027"/>
            <a:ext cx="7358114" cy="830997"/>
          </a:xfrm>
          <a:prstGeom prst="rect">
            <a:avLst/>
          </a:prstGeom>
          <a:solidFill>
            <a:schemeClr val="bg1"/>
          </a:solidFill>
        </p:spPr>
        <p:txBody>
          <a:bodyPr wrap="square" rtlCol="0">
            <a:spAutoFit/>
          </a:bodyPr>
          <a:lstStyle/>
          <a:p>
            <a:pPr>
              <a:buFont typeface="Wingdings"/>
              <a:buChar char="à"/>
            </a:pPr>
            <a:r>
              <a:rPr lang="de-DE" sz="1600" dirty="0" smtClean="0">
                <a:solidFill>
                  <a:srgbClr val="D87800"/>
                </a:solidFill>
                <a:latin typeface="Verdana" pitchFamily="34" charset="0"/>
                <a:ea typeface="Verdana" pitchFamily="34" charset="0"/>
                <a:cs typeface="Verdana" pitchFamily="34" charset="0"/>
              </a:rPr>
              <a:t> Energieüberschuss  = 4.265 </a:t>
            </a:r>
            <a:r>
              <a:rPr lang="de-DE" sz="1600" dirty="0" err="1" smtClean="0">
                <a:solidFill>
                  <a:srgbClr val="D87800"/>
                </a:solidFill>
                <a:latin typeface="Verdana" pitchFamily="34" charset="0"/>
                <a:ea typeface="Verdana" pitchFamily="34" charset="0"/>
                <a:cs typeface="Verdana" pitchFamily="34" charset="0"/>
              </a:rPr>
              <a:t>kWh</a:t>
            </a:r>
            <a:r>
              <a:rPr lang="de-DE" sz="1600" dirty="0" smtClean="0">
                <a:solidFill>
                  <a:srgbClr val="D87800"/>
                </a:solidFill>
                <a:latin typeface="Verdana" pitchFamily="34" charset="0"/>
                <a:ea typeface="Verdana" pitchFamily="34" charset="0"/>
                <a:cs typeface="Verdana" pitchFamily="34" charset="0"/>
              </a:rPr>
              <a:t> = „Plusenergie“</a:t>
            </a:r>
          </a:p>
          <a:p>
            <a:pPr>
              <a:buFont typeface="Wingdings"/>
              <a:buChar char="à"/>
            </a:pPr>
            <a:r>
              <a:rPr lang="de-DE" sz="1600" dirty="0" smtClean="0">
                <a:solidFill>
                  <a:srgbClr val="D87800"/>
                </a:solidFill>
                <a:latin typeface="Verdana" pitchFamily="34" charset="0"/>
                <a:ea typeface="Verdana" pitchFamily="34" charset="0"/>
                <a:cs typeface="Verdana" pitchFamily="34" charset="0"/>
                <a:sym typeface="Wingdings" pitchFamily="2" charset="2"/>
              </a:rPr>
              <a:t> 59 % Anteil Sonnenstrom am Gesamtstromverbrauch</a:t>
            </a:r>
          </a:p>
          <a:p>
            <a:pPr>
              <a:buFont typeface="Wingdings"/>
              <a:buChar char="à"/>
            </a:pPr>
            <a:r>
              <a:rPr lang="de-DE" sz="1600" dirty="0" smtClean="0">
                <a:solidFill>
                  <a:srgbClr val="D87800"/>
                </a:solidFill>
                <a:latin typeface="Verdana" pitchFamily="34" charset="0"/>
                <a:ea typeface="Verdana" pitchFamily="34" charset="0"/>
                <a:cs typeface="Verdana" pitchFamily="34" charset="0"/>
                <a:sym typeface="Wingdings" pitchFamily="2" charset="2"/>
              </a:rPr>
              <a:t> 69 % Warmwasser über Sonnenstrom  12 % über Holz</a:t>
            </a:r>
          </a:p>
        </p:txBody>
      </p:sp>
      <p:sp>
        <p:nvSpPr>
          <p:cNvPr id="8" name="Textfeld 7"/>
          <p:cNvSpPr txBox="1"/>
          <p:nvPr/>
        </p:nvSpPr>
        <p:spPr>
          <a:xfrm>
            <a:off x="8384583" y="1413063"/>
            <a:ext cx="3404461" cy="4031873"/>
          </a:xfrm>
          <a:prstGeom prst="rect">
            <a:avLst/>
          </a:prstGeom>
          <a:noFill/>
        </p:spPr>
        <p:txBody>
          <a:bodyPr wrap="square" rtlCol="0">
            <a:spAutoFit/>
          </a:bodyPr>
          <a:lstStyle/>
          <a:p>
            <a:r>
              <a:rPr lang="de-DE" sz="1600" b="1" dirty="0" smtClean="0">
                <a:solidFill>
                  <a:srgbClr val="D87800"/>
                </a:solidFill>
                <a:latin typeface="Verdana" pitchFamily="34" charset="0"/>
                <a:ea typeface="Verdana" pitchFamily="34" charset="0"/>
                <a:cs typeface="Verdana" pitchFamily="34" charset="0"/>
              </a:rPr>
              <a:t>Energiekosten pro Jahr</a:t>
            </a:r>
          </a:p>
          <a:p>
            <a:r>
              <a:rPr lang="de-DE" sz="1600" b="1" dirty="0" smtClean="0">
                <a:solidFill>
                  <a:srgbClr val="005E59"/>
                </a:solidFill>
                <a:latin typeface="Verdana" pitchFamily="34" charset="0"/>
                <a:ea typeface="Verdana" pitchFamily="34" charset="0"/>
                <a:cs typeface="Verdana" pitchFamily="34" charset="0"/>
              </a:rPr>
              <a:t>für Heizung, Warmwasser und Strom:</a:t>
            </a:r>
          </a:p>
          <a:p>
            <a:endParaRPr lang="de-DE" sz="1600" dirty="0" smtClean="0">
              <a:solidFill>
                <a:srgbClr val="005E59"/>
              </a:solidFill>
              <a:latin typeface="Verdana" pitchFamily="34" charset="0"/>
              <a:ea typeface="Verdana" pitchFamily="34" charset="0"/>
              <a:cs typeface="Verdana" pitchFamily="34" charset="0"/>
            </a:endParaRPr>
          </a:p>
          <a:p>
            <a:r>
              <a:rPr lang="de-DE" sz="1600" dirty="0" smtClean="0">
                <a:solidFill>
                  <a:srgbClr val="005E59"/>
                </a:solidFill>
                <a:latin typeface="Verdana" pitchFamily="34" charset="0"/>
                <a:ea typeface="Verdana" pitchFamily="34" charset="0"/>
                <a:cs typeface="Verdana" pitchFamily="34" charset="0"/>
              </a:rPr>
              <a:t>PV-Vergütung</a:t>
            </a:r>
          </a:p>
          <a:p>
            <a:r>
              <a:rPr lang="de-DE" sz="1600" dirty="0" smtClean="0">
                <a:solidFill>
                  <a:srgbClr val="005E59"/>
                </a:solidFill>
                <a:latin typeface="Verdana" pitchFamily="34" charset="0"/>
                <a:ea typeface="Verdana" pitchFamily="34" charset="0"/>
                <a:cs typeface="Verdana" pitchFamily="34" charset="0"/>
              </a:rPr>
              <a:t>6683 </a:t>
            </a:r>
            <a:r>
              <a:rPr lang="de-DE" sz="1600" dirty="0" err="1" smtClean="0">
                <a:solidFill>
                  <a:srgbClr val="005E59"/>
                </a:solidFill>
                <a:latin typeface="Verdana" pitchFamily="34" charset="0"/>
                <a:ea typeface="Verdana" pitchFamily="34" charset="0"/>
                <a:cs typeface="Verdana" pitchFamily="34" charset="0"/>
              </a:rPr>
              <a:t>kWh</a:t>
            </a:r>
            <a:r>
              <a:rPr lang="de-DE" sz="1600" dirty="0" smtClean="0">
                <a:solidFill>
                  <a:srgbClr val="005E59"/>
                </a:solidFill>
                <a:latin typeface="Verdana" pitchFamily="34" charset="0"/>
                <a:ea typeface="Verdana" pitchFamily="34" charset="0"/>
                <a:cs typeface="Verdana" pitchFamily="34" charset="0"/>
              </a:rPr>
              <a:t> x 0,141 €</a:t>
            </a:r>
          </a:p>
          <a:p>
            <a:r>
              <a:rPr lang="de-DE" sz="1600" dirty="0" smtClean="0">
                <a:solidFill>
                  <a:srgbClr val="005E59"/>
                </a:solidFill>
                <a:latin typeface="Verdana" pitchFamily="34" charset="0"/>
                <a:ea typeface="Verdana" pitchFamily="34" charset="0"/>
                <a:cs typeface="Verdana" pitchFamily="34" charset="0"/>
              </a:rPr>
              <a:t>= + 942 €/a</a:t>
            </a:r>
          </a:p>
          <a:p>
            <a:endParaRPr lang="de-DE" sz="1600" dirty="0" smtClean="0">
              <a:solidFill>
                <a:srgbClr val="005E59"/>
              </a:solidFill>
              <a:latin typeface="Verdana" pitchFamily="34" charset="0"/>
              <a:ea typeface="Verdana" pitchFamily="34" charset="0"/>
              <a:cs typeface="Verdana" pitchFamily="34" charset="0"/>
            </a:endParaRPr>
          </a:p>
          <a:p>
            <a:r>
              <a:rPr lang="de-DE" sz="1600" dirty="0" smtClean="0">
                <a:solidFill>
                  <a:srgbClr val="005E59"/>
                </a:solidFill>
                <a:latin typeface="Verdana" pitchFamily="34" charset="0"/>
                <a:ea typeface="Verdana" pitchFamily="34" charset="0"/>
                <a:cs typeface="Verdana" pitchFamily="34" charset="0"/>
              </a:rPr>
              <a:t>Stromrechnung</a:t>
            </a:r>
          </a:p>
          <a:p>
            <a:r>
              <a:rPr lang="de-DE" sz="1600" dirty="0" smtClean="0">
                <a:solidFill>
                  <a:srgbClr val="005E59"/>
                </a:solidFill>
                <a:latin typeface="Verdana" pitchFamily="34" charset="0"/>
                <a:ea typeface="Verdana" pitchFamily="34" charset="0"/>
                <a:cs typeface="Verdana" pitchFamily="34" charset="0"/>
              </a:rPr>
              <a:t>2418 </a:t>
            </a:r>
            <a:r>
              <a:rPr lang="de-DE" sz="1600" dirty="0" err="1" smtClean="0">
                <a:solidFill>
                  <a:srgbClr val="005E59"/>
                </a:solidFill>
                <a:latin typeface="Verdana" pitchFamily="34" charset="0"/>
                <a:ea typeface="Verdana" pitchFamily="34" charset="0"/>
                <a:cs typeface="Verdana" pitchFamily="34" charset="0"/>
              </a:rPr>
              <a:t>kWh</a:t>
            </a:r>
            <a:r>
              <a:rPr lang="de-DE" sz="1600" dirty="0" smtClean="0">
                <a:solidFill>
                  <a:srgbClr val="005E59"/>
                </a:solidFill>
                <a:latin typeface="Verdana" pitchFamily="34" charset="0"/>
                <a:ea typeface="Verdana" pitchFamily="34" charset="0"/>
                <a:cs typeface="Verdana" pitchFamily="34" charset="0"/>
              </a:rPr>
              <a:t> X 0,283 €</a:t>
            </a:r>
          </a:p>
          <a:p>
            <a:r>
              <a:rPr lang="de-DE" sz="1600" dirty="0" smtClean="0">
                <a:solidFill>
                  <a:srgbClr val="005E59"/>
                </a:solidFill>
                <a:latin typeface="Verdana" pitchFamily="34" charset="0"/>
                <a:ea typeface="Verdana" pitchFamily="34" charset="0"/>
                <a:cs typeface="Verdana" pitchFamily="34" charset="0"/>
              </a:rPr>
              <a:t>= - 684 €/a</a:t>
            </a:r>
          </a:p>
          <a:p>
            <a:endParaRPr lang="de-DE" sz="1600" dirty="0" smtClean="0">
              <a:solidFill>
                <a:srgbClr val="005E59"/>
              </a:solidFill>
              <a:latin typeface="Verdana" pitchFamily="34" charset="0"/>
              <a:ea typeface="Verdana" pitchFamily="34" charset="0"/>
              <a:cs typeface="Verdana" pitchFamily="34" charset="0"/>
            </a:endParaRPr>
          </a:p>
          <a:p>
            <a:r>
              <a:rPr lang="de-DE" sz="1600" dirty="0" smtClean="0">
                <a:solidFill>
                  <a:srgbClr val="005E59"/>
                </a:solidFill>
                <a:latin typeface="Verdana" pitchFamily="34" charset="0"/>
                <a:ea typeface="Verdana" pitchFamily="34" charset="0"/>
                <a:cs typeface="Verdana" pitchFamily="34" charset="0"/>
              </a:rPr>
              <a:t>Kosten Brennholz</a:t>
            </a:r>
          </a:p>
          <a:p>
            <a:r>
              <a:rPr lang="de-DE" sz="1600" dirty="0" smtClean="0">
                <a:solidFill>
                  <a:srgbClr val="005E59"/>
                </a:solidFill>
                <a:latin typeface="Verdana" pitchFamily="34" charset="0"/>
                <a:ea typeface="Verdana" pitchFamily="34" charset="0"/>
                <a:cs typeface="Verdana" pitchFamily="34" charset="0"/>
              </a:rPr>
              <a:t>= - 50 €/a</a:t>
            </a:r>
          </a:p>
          <a:p>
            <a:endParaRPr lang="de-DE" sz="1600" dirty="0" smtClean="0">
              <a:solidFill>
                <a:srgbClr val="005E59"/>
              </a:solidFill>
              <a:latin typeface="Verdana" pitchFamily="34" charset="0"/>
              <a:ea typeface="Verdana" pitchFamily="34" charset="0"/>
              <a:cs typeface="Verdana" pitchFamily="34" charset="0"/>
            </a:endParaRPr>
          </a:p>
          <a:p>
            <a:r>
              <a:rPr lang="de-DE" sz="1600" b="1" u="sng" dirty="0" smtClean="0">
                <a:solidFill>
                  <a:srgbClr val="005E59"/>
                </a:solidFill>
                <a:latin typeface="Verdana" pitchFamily="34" charset="0"/>
                <a:ea typeface="Verdana" pitchFamily="34" charset="0"/>
                <a:cs typeface="Verdana" pitchFamily="34" charset="0"/>
              </a:rPr>
              <a:t>Summe = + 208 €/a</a:t>
            </a:r>
            <a:endParaRPr lang="de-DE" sz="1600" b="1" u="sng" dirty="0">
              <a:solidFill>
                <a:srgbClr val="005E59"/>
              </a:solidFill>
              <a:latin typeface="Verdana" pitchFamily="34" charset="0"/>
              <a:ea typeface="Verdana" pitchFamily="34" charset="0"/>
              <a:cs typeface="Verdana" pitchFamily="34" charset="0"/>
            </a:endParaRPr>
          </a:p>
        </p:txBody>
      </p:sp>
      <p:sp>
        <p:nvSpPr>
          <p:cNvPr id="9" name="Textfeld 8"/>
          <p:cNvSpPr txBox="1"/>
          <p:nvPr/>
        </p:nvSpPr>
        <p:spPr>
          <a:xfrm>
            <a:off x="8230942" y="5920685"/>
            <a:ext cx="2726359" cy="608372"/>
          </a:xfrm>
          <a:prstGeom prst="rect">
            <a:avLst/>
          </a:prstGeom>
          <a:noFill/>
        </p:spPr>
        <p:txBody>
          <a:bodyPr wrap="square" rtlCol="0">
            <a:spAutoFit/>
          </a:bodyPr>
          <a:lstStyle/>
          <a:p>
            <a:pPr>
              <a:lnSpc>
                <a:spcPct val="90000"/>
              </a:lnSpc>
              <a:spcBef>
                <a:spcPts val="1000"/>
              </a:spcBef>
            </a:pPr>
            <a:r>
              <a:rPr lang="de-DE" sz="1400" i="1" dirty="0" smtClean="0">
                <a:solidFill>
                  <a:schemeClr val="accent1"/>
                </a:solidFill>
                <a:latin typeface="Verdana" panose="020B0604030504040204" pitchFamily="34" charset="0"/>
                <a:ea typeface="Verdana" panose="020B0604030504040204" pitchFamily="34" charset="0"/>
              </a:rPr>
              <a:t>Quelle Grafik:</a:t>
            </a:r>
          </a:p>
          <a:p>
            <a:pPr>
              <a:lnSpc>
                <a:spcPct val="90000"/>
              </a:lnSpc>
              <a:spcBef>
                <a:spcPts val="1000"/>
              </a:spcBef>
            </a:pPr>
            <a:r>
              <a:rPr lang="de-DE" sz="1400" i="1" dirty="0" smtClean="0">
                <a:solidFill>
                  <a:schemeClr val="accent1"/>
                </a:solidFill>
                <a:latin typeface="Verdana" panose="020B0604030504040204" pitchFamily="34" charset="0"/>
                <a:ea typeface="Verdana" panose="020B0604030504040204" pitchFamily="34" charset="0"/>
              </a:rPr>
              <a:t>www.sunnyportal.com</a:t>
            </a:r>
            <a:endParaRPr lang="de-DE" sz="1400" i="1" dirty="0">
              <a:solidFill>
                <a:schemeClr val="accent1"/>
              </a:solidFill>
              <a:latin typeface="Verdana" panose="020B0604030504040204" pitchFamily="34" charset="0"/>
              <a:ea typeface="Verdana" panose="020B0604030504040204" pitchFamily="34" charset="0"/>
            </a:endParaRPr>
          </a:p>
        </p:txBody>
      </p:sp>
      <p:sp>
        <p:nvSpPr>
          <p:cNvPr id="10" name="Textfeld 9"/>
          <p:cNvSpPr txBox="1"/>
          <p:nvPr/>
        </p:nvSpPr>
        <p:spPr>
          <a:xfrm>
            <a:off x="208475" y="770011"/>
            <a:ext cx="11399756" cy="430887"/>
          </a:xfrm>
          <a:prstGeom prst="rect">
            <a:avLst/>
          </a:prstGeom>
          <a:noFill/>
        </p:spPr>
        <p:txBody>
          <a:bodyPr wrap="square" rtlCol="0">
            <a:spAutoFit/>
          </a:bodyPr>
          <a:lstStyle/>
          <a:p>
            <a:r>
              <a:rPr lang="de-DE" sz="2200" dirty="0">
                <a:solidFill>
                  <a:srgbClr val="005E59"/>
                </a:solidFill>
                <a:latin typeface="Verdana" pitchFamily="34" charset="0"/>
                <a:ea typeface="Verdana" pitchFamily="34" charset="0"/>
                <a:cs typeface="Verdana" pitchFamily="34" charset="0"/>
              </a:rPr>
              <a:t>Eigenverbrauchsoptimierung über funkbasiertes Smart Home Netzwerk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8"/>
          <p:cNvSpPr>
            <a:spLocks noChangeArrowheads="1"/>
          </p:cNvSpPr>
          <p:nvPr/>
        </p:nvSpPr>
        <p:spPr bwMode="auto">
          <a:xfrm>
            <a:off x="265043" y="690647"/>
            <a:ext cx="8791312" cy="461433"/>
          </a:xfrm>
          <a:prstGeom prst="rect">
            <a:avLst/>
          </a:prstGeom>
          <a:noFill/>
          <a:ln w="9525">
            <a:noFill/>
            <a:miter lim="800000"/>
            <a:headEnd/>
            <a:tailEnd/>
          </a:ln>
        </p:spPr>
        <p:txBody>
          <a:bodyPr lIns="91210" tIns="45605" rIns="91210" bIns="45605">
            <a:spAutoFit/>
          </a:bodyPr>
          <a:lstStyle/>
          <a:p>
            <a:pPr marL="414589" indent="-414589">
              <a:spcBef>
                <a:spcPct val="50000"/>
              </a:spcBef>
              <a:tabLst>
                <a:tab pos="449138" algn="l"/>
              </a:tabLst>
            </a:pPr>
            <a:r>
              <a:rPr lang="de-DE" sz="2400" b="1" u="sng" dirty="0">
                <a:solidFill>
                  <a:srgbClr val="005E59"/>
                </a:solidFill>
              </a:rPr>
              <a:t>Fazit für Wohngebäude</a:t>
            </a:r>
          </a:p>
        </p:txBody>
      </p:sp>
      <p:sp>
        <p:nvSpPr>
          <p:cNvPr id="9" name="Inhaltsplatzhalter 3">
            <a:extLst>
              <a:ext uri="{FF2B5EF4-FFF2-40B4-BE49-F238E27FC236}">
                <a16:creationId xmlns:a16="http://schemas.microsoft.com/office/drawing/2014/main" xmlns="" id="{855A1737-EC68-4273-8CEA-3925A0461654}"/>
              </a:ext>
            </a:extLst>
          </p:cNvPr>
          <p:cNvSpPr txBox="1">
            <a:spLocks/>
          </p:cNvSpPr>
          <p:nvPr/>
        </p:nvSpPr>
        <p:spPr bwMode="auto">
          <a:xfrm>
            <a:off x="265043" y="1307182"/>
            <a:ext cx="11184835" cy="49362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368" rtl="0" eaLnBrk="1" fontAlgn="t" latinLnBrk="0" hangingPunct="1">
              <a:lnSpc>
                <a:spcPct val="100000"/>
              </a:lnSpc>
              <a:spcBef>
                <a:spcPts val="0"/>
              </a:spcBef>
              <a:spcAft>
                <a:spcPts val="600"/>
              </a:spcAft>
              <a:buClrTx/>
              <a:buSzTx/>
              <a:buFontTx/>
              <a:buNone/>
              <a:tabLst/>
              <a:defRPr sz="2000" kern="1200">
                <a:solidFill>
                  <a:srgbClr val="0B2A51"/>
                </a:solidFill>
                <a:latin typeface="Verdana" pitchFamily="34" charset="0"/>
                <a:ea typeface="MS PGothic" panose="020B0600070205080204" pitchFamily="34" charset="-128"/>
                <a:cs typeface="+mn-cs"/>
              </a:defRPr>
            </a:lvl1pPr>
            <a:lvl2pPr marL="161925" indent="-161925" algn="l" defTabSz="912813" rtl="0" eaLnBrk="0" fontAlgn="t" hangingPunct="0">
              <a:spcBef>
                <a:spcPts val="300"/>
              </a:spcBef>
              <a:spcAft>
                <a:spcPts val="600"/>
              </a:spcAft>
              <a:buClr>
                <a:schemeClr val="tx1"/>
              </a:buClr>
              <a:buSzPct val="120000"/>
              <a:buFont typeface="LucidaGrande" charset="0"/>
              <a:buChar char="_"/>
              <a:tabLst/>
              <a:defRPr sz="2000" kern="1200">
                <a:solidFill>
                  <a:srgbClr val="0B2A51"/>
                </a:solidFill>
                <a:latin typeface="Verdana" pitchFamily="34" charset="0"/>
                <a:ea typeface="MS PGothic" panose="020B0600070205080204" pitchFamily="34" charset="-128"/>
                <a:cs typeface="+mn-cs"/>
              </a:defRPr>
            </a:lvl2pPr>
            <a:lvl3pPr marL="0" indent="0" algn="l" defTabSz="912813" rtl="0" eaLnBrk="0" fontAlgn="t" hangingPunct="0">
              <a:spcBef>
                <a:spcPct val="0"/>
              </a:spcBef>
              <a:spcAft>
                <a:spcPts val="600"/>
              </a:spcAft>
              <a:buSzPct val="100000"/>
              <a:buFont typeface="Symbol" panose="05050102010706020507" pitchFamily="18" charset="2"/>
              <a:buNone/>
              <a:tabLst/>
              <a:defRPr sz="1600" kern="1200">
                <a:solidFill>
                  <a:srgbClr val="0B2A51"/>
                </a:solidFill>
                <a:latin typeface="Verdana" pitchFamily="34" charset="0"/>
                <a:ea typeface="MS PGothic" panose="020B0600070205080204" pitchFamily="34" charset="-128"/>
                <a:cs typeface="+mn-cs"/>
              </a:defRPr>
            </a:lvl3pPr>
            <a:lvl4pPr marL="288925" indent="-127000" algn="l" defTabSz="912813" rtl="0" eaLnBrk="0" fontAlgn="base" hangingPunct="0">
              <a:spcBef>
                <a:spcPct val="0"/>
              </a:spcBef>
              <a:spcAft>
                <a:spcPts val="600"/>
              </a:spcAft>
              <a:buClr>
                <a:schemeClr val="tx1"/>
              </a:buClr>
              <a:buSzPct val="100000"/>
              <a:buFont typeface="LucidaGrande" charset="0"/>
              <a:buChar char="_"/>
              <a:tabLst/>
              <a:defRPr sz="1600" kern="1200">
                <a:solidFill>
                  <a:srgbClr val="0B2A51"/>
                </a:solidFill>
                <a:latin typeface="Verdana" pitchFamily="34" charset="0"/>
                <a:ea typeface="MS PGothic" panose="020B0600070205080204" pitchFamily="34" charset="-128"/>
                <a:cs typeface="+mn-cs"/>
              </a:defRPr>
            </a:lvl4pPr>
            <a:lvl5pPr marL="415925" indent="-127000" algn="l" defTabSz="912813" rtl="0" eaLnBrk="0" fontAlgn="base" hangingPunct="0">
              <a:spcBef>
                <a:spcPct val="0"/>
              </a:spcBef>
              <a:spcAft>
                <a:spcPts val="600"/>
              </a:spcAft>
              <a:buSzPct val="170000"/>
              <a:buFont typeface="AppleSymbols" charset="0"/>
              <a:buChar char="⌞"/>
              <a:tabLst/>
              <a:defRPr sz="1600" kern="1200">
                <a:solidFill>
                  <a:srgbClr val="0B2A51"/>
                </a:solidFill>
                <a:latin typeface="Verdana" pitchFamily="34" charset="0"/>
                <a:ea typeface="MS PGothic" panose="020B0600070205080204" pitchFamily="34" charset="-128"/>
                <a:cs typeface="+mn-cs"/>
              </a:defRPr>
            </a:lvl5pPr>
            <a:lvl6pPr marL="2514512" indent="-228592" algn="l" defTabSz="9143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96" indent="-228592" algn="l" defTabSz="9143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80" indent="-228592" algn="l" defTabSz="9143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64" indent="-228592" algn="l" defTabSz="91436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08774">
              <a:lnSpc>
                <a:spcPct val="150000"/>
              </a:lnSpc>
              <a:spcBef>
                <a:spcPct val="0"/>
              </a:spcBef>
              <a:defRPr/>
            </a:pPr>
            <a:r>
              <a:rPr lang="de-DE" altLang="de-DE" dirty="0">
                <a:solidFill>
                  <a:srgbClr val="077979"/>
                </a:solidFill>
              </a:rPr>
              <a:t>Allgemein: Kosten für Wärme und Elektrizität </a:t>
            </a:r>
            <a:r>
              <a:rPr lang="de-DE" altLang="de-DE" b="1" i="1" dirty="0">
                <a:solidFill>
                  <a:srgbClr val="077979"/>
                </a:solidFill>
              </a:rPr>
              <a:t>gemeinsam</a:t>
            </a:r>
            <a:r>
              <a:rPr lang="de-DE" altLang="de-DE" dirty="0">
                <a:solidFill>
                  <a:srgbClr val="077979"/>
                </a:solidFill>
              </a:rPr>
              <a:t> betrachten</a:t>
            </a:r>
          </a:p>
          <a:p>
            <a:pPr marL="488217" lvl="1" indent="-341383" defTabSz="908774">
              <a:lnSpc>
                <a:spcPct val="150000"/>
              </a:lnSpc>
              <a:spcBef>
                <a:spcPct val="0"/>
              </a:spcBef>
              <a:buFont typeface="Arial" panose="020B0604020202020204" pitchFamily="34" charset="0"/>
              <a:buChar char="•"/>
              <a:defRPr/>
            </a:pPr>
            <a:r>
              <a:rPr lang="de-DE" altLang="de-DE" dirty="0">
                <a:solidFill>
                  <a:srgbClr val="077979"/>
                </a:solidFill>
              </a:rPr>
              <a:t>welche anlagentechnische Kombination wirtschaftlich dargestellt werden kann, ist immer vom Einzelfall abhängig. Die höheren Investitionskosten für 2 oder mehr Erzeuger müssen wirtschaftlich darstellen lassen !</a:t>
            </a:r>
          </a:p>
          <a:p>
            <a:pPr marL="488217" lvl="1" indent="-341383" defTabSz="908774">
              <a:lnSpc>
                <a:spcPct val="150000"/>
              </a:lnSpc>
              <a:spcBef>
                <a:spcPct val="0"/>
              </a:spcBef>
              <a:buFont typeface="Arial" panose="020B0604020202020204" pitchFamily="34" charset="0"/>
              <a:buChar char="•"/>
              <a:defRPr/>
            </a:pPr>
            <a:r>
              <a:rPr lang="de-DE" altLang="de-DE" dirty="0">
                <a:solidFill>
                  <a:srgbClr val="077979"/>
                </a:solidFill>
              </a:rPr>
              <a:t>perspektivisch werden im Bereich Neubau von Wohngebäuden die laufenden Kosten für Haushaltsstrom z.T. deutlich über denen für Gebäudeheizung und Warmwasserbereitung liegen</a:t>
            </a:r>
          </a:p>
          <a:p>
            <a:pPr marL="488217" lvl="1" indent="-341383" defTabSz="908774">
              <a:lnSpc>
                <a:spcPct val="150000"/>
              </a:lnSpc>
              <a:spcBef>
                <a:spcPct val="0"/>
              </a:spcBef>
              <a:buFont typeface="Arial" panose="020B0604020202020204" pitchFamily="34" charset="0"/>
              <a:buChar char="•"/>
              <a:defRPr/>
            </a:pPr>
            <a:r>
              <a:rPr lang="de-DE" altLang="de-DE" dirty="0">
                <a:solidFill>
                  <a:srgbClr val="077979"/>
                </a:solidFill>
              </a:rPr>
              <a:t>die Installation einer PV Anlage stellt unter aktuellen Rahmenbedingungen bei geeigneter Ausrichtung i.d.R. </a:t>
            </a:r>
            <a:r>
              <a:rPr lang="de-DE" altLang="de-DE" dirty="0" smtClean="0">
                <a:solidFill>
                  <a:srgbClr val="077979"/>
                </a:solidFill>
              </a:rPr>
              <a:t>eine sehr wirtschaftliche </a:t>
            </a:r>
            <a:r>
              <a:rPr lang="de-DE" altLang="de-DE" dirty="0">
                <a:solidFill>
                  <a:srgbClr val="077979"/>
                </a:solidFill>
              </a:rPr>
              <a:t>Investition dar.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DAC4B0-35CD-4F3A-9B8F-BFD5D3911EE0}"/>
              </a:ext>
            </a:extLst>
          </p:cNvPr>
          <p:cNvSpPr>
            <a:spLocks noGrp="1"/>
          </p:cNvSpPr>
          <p:nvPr>
            <p:ph type="ctrTitle"/>
          </p:nvPr>
        </p:nvSpPr>
        <p:spPr/>
        <p:txBody>
          <a:bodyPr/>
          <a:lstStyle/>
          <a:p>
            <a:endParaRPr lang="de-DE"/>
          </a:p>
        </p:txBody>
      </p:sp>
      <p:sp>
        <p:nvSpPr>
          <p:cNvPr id="3" name="Textplatzhalter 2">
            <a:extLst>
              <a:ext uri="{FF2B5EF4-FFF2-40B4-BE49-F238E27FC236}">
                <a16:creationId xmlns:a16="http://schemas.microsoft.com/office/drawing/2014/main" xmlns="" id="{C2313390-321D-42C4-A662-D31091612A37}"/>
              </a:ext>
            </a:extLst>
          </p:cNvPr>
          <p:cNvSpPr>
            <a:spLocks noGrp="1"/>
          </p:cNvSpPr>
          <p:nvPr>
            <p:ph type="body" sz="quarter" idx="10"/>
          </p:nvPr>
        </p:nvSpPr>
        <p:spPr/>
        <p:txBody>
          <a:bodyPr/>
          <a:lstStyle/>
          <a:p>
            <a:r>
              <a:rPr lang="de-DE" dirty="0"/>
              <a:t>Referent: </a:t>
            </a:r>
            <a:r>
              <a:rPr lang="de-DE" dirty="0" smtClean="0"/>
              <a:t>Stefan Vetter</a:t>
            </a:r>
            <a:endParaRPr lang="de-DE" dirty="0"/>
          </a:p>
          <a:p>
            <a:r>
              <a:rPr lang="de-DE" dirty="0"/>
              <a:t>Sächsische Energieagentur – SAENA GmbH</a:t>
            </a:r>
            <a:br>
              <a:rPr lang="de-DE" dirty="0"/>
            </a:br>
            <a:r>
              <a:rPr lang="de-DE" dirty="0"/>
              <a:t>Telefon: 0351 - 4910 </a:t>
            </a:r>
            <a:r>
              <a:rPr lang="de-DE" dirty="0" smtClean="0"/>
              <a:t>3179</a:t>
            </a:r>
            <a:r>
              <a:rPr lang="de-DE" dirty="0"/>
              <a:t/>
            </a:r>
            <a:br>
              <a:rPr lang="de-DE" dirty="0"/>
            </a:br>
            <a:r>
              <a:rPr lang="de-DE" dirty="0"/>
              <a:t>Fax: 0351 - 4910 3155</a:t>
            </a:r>
            <a:br>
              <a:rPr lang="de-DE" dirty="0"/>
            </a:br>
            <a:r>
              <a:rPr lang="de-DE" dirty="0"/>
              <a:t>E-Mail: </a:t>
            </a:r>
            <a:r>
              <a:rPr lang="de-DE" dirty="0" smtClean="0"/>
              <a:t>info@saena.de</a:t>
            </a:r>
            <a:r>
              <a:rPr lang="de-DE" dirty="0"/>
              <a:t/>
            </a:r>
            <a:br>
              <a:rPr lang="de-DE" dirty="0"/>
            </a:br>
            <a:r>
              <a:rPr lang="de-DE" dirty="0"/>
              <a:t>Internet: www.saena.de</a:t>
            </a:r>
          </a:p>
        </p:txBody>
      </p:sp>
    </p:spTree>
    <p:extLst>
      <p:ext uri="{BB962C8B-B14F-4D97-AF65-F5344CB8AC3E}">
        <p14:creationId xmlns:p14="http://schemas.microsoft.com/office/powerpoint/2010/main" val="910113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59" y="1782301"/>
            <a:ext cx="5168911" cy="4370521"/>
          </a:xfrm>
        </p:spPr>
        <p:txBody>
          <a:bodyPr/>
          <a:lstStyle/>
          <a:p>
            <a:r>
              <a:rPr lang="de-DE" dirty="0" smtClean="0"/>
              <a:t>Erneuerbare Energie oder auch regenerative Energie genannt ist die Energiegewinnung oder Umwandlung aus Quellen, die durch ihre Nutzung nicht erschöpft werden. Die meisten erneuerbaren Energien entstehen direkt oder indirekt aus der Energie, die die Sonne der Erde stetig in Form von Strahlung (vor allem Licht und Infrarotstrahlung) liefert. </a:t>
            </a:r>
          </a:p>
        </p:txBody>
      </p:sp>
      <p:sp>
        <p:nvSpPr>
          <p:cNvPr id="3" name="Textplatzhalter 2"/>
          <p:cNvSpPr>
            <a:spLocks noGrp="1"/>
          </p:cNvSpPr>
          <p:nvPr>
            <p:ph type="body" sz="quarter" idx="12"/>
          </p:nvPr>
        </p:nvSpPr>
        <p:spPr/>
        <p:txBody>
          <a:bodyPr/>
          <a:lstStyle/>
          <a:p>
            <a:r>
              <a:rPr lang="de-DE" dirty="0" smtClean="0">
                <a:ea typeface="ＭＳ Ｐゴシック" pitchFamily="16" charset="-128"/>
              </a:rPr>
              <a:t>Was sind Erneuerbare Energien?</a:t>
            </a:r>
            <a:endParaRPr lang="de-DE" dirty="0"/>
          </a:p>
        </p:txBody>
      </p:sp>
      <p:sp>
        <p:nvSpPr>
          <p:cNvPr id="4" name="Textplatzhalter 3"/>
          <p:cNvSpPr>
            <a:spLocks noGrp="1"/>
          </p:cNvSpPr>
          <p:nvPr>
            <p:ph type="body" sz="quarter" idx="14"/>
          </p:nvPr>
        </p:nvSpPr>
        <p:spPr/>
        <p:txBody>
          <a:bodyPr/>
          <a:lstStyle/>
          <a:p>
            <a:r>
              <a:rPr lang="de-DE" dirty="0" smtClean="0"/>
              <a:t>Quelle: </a:t>
            </a:r>
            <a:r>
              <a:rPr lang="de-DE" dirty="0" smtClean="0">
                <a:hlinkClick r:id="rId2"/>
              </a:rPr>
              <a:t>www.energie-lexikon.info</a:t>
            </a:r>
            <a:r>
              <a:rPr lang="de-DE" dirty="0" smtClean="0"/>
              <a:t> / </a:t>
            </a:r>
            <a:r>
              <a:rPr lang="de-DE" dirty="0" smtClean="0">
                <a:hlinkClick r:id="rId3"/>
              </a:rPr>
              <a:t>www.lernhelfer.de</a:t>
            </a:r>
            <a:endParaRPr lang="de-DE" dirty="0" smtClean="0"/>
          </a:p>
          <a:p>
            <a:endParaRPr lang="de-DE" dirty="0"/>
          </a:p>
        </p:txBody>
      </p:sp>
      <p:pic>
        <p:nvPicPr>
          <p:cNvPr id="11266" name="Picture 2" descr="https://www.lernhelfer.de/sites/default/files/lexicon/image/BWS-PHY-0448-08.jpg"/>
          <p:cNvPicPr>
            <a:picLocks noChangeAspect="1" noChangeArrowheads="1"/>
          </p:cNvPicPr>
          <p:nvPr/>
        </p:nvPicPr>
        <p:blipFill>
          <a:blip r:embed="rId4"/>
          <a:srcRect l="3680" t="2308" r="436" b="2777"/>
          <a:stretch>
            <a:fillRect/>
          </a:stretch>
        </p:blipFill>
        <p:spPr bwMode="auto">
          <a:xfrm>
            <a:off x="6307810" y="1549360"/>
            <a:ext cx="5501899" cy="46682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60" y="2022764"/>
            <a:ext cx="11611040" cy="4097049"/>
          </a:xfrm>
        </p:spPr>
        <p:txBody>
          <a:bodyPr/>
          <a:lstStyle/>
          <a:p>
            <a:pPr>
              <a:buFont typeface="Wingdings" pitchFamily="2" charset="2"/>
              <a:buChar char="ü"/>
            </a:pPr>
            <a:r>
              <a:rPr lang="de-DE" dirty="0" smtClean="0"/>
              <a:t> einfachere Erfüllung gesetzlicher Anforderungen (z.B. </a:t>
            </a:r>
            <a:r>
              <a:rPr lang="de-DE" dirty="0" err="1" smtClean="0"/>
              <a:t>EnEV</a:t>
            </a:r>
            <a:r>
              <a:rPr lang="de-DE" dirty="0" smtClean="0"/>
              <a:t>, </a:t>
            </a:r>
            <a:r>
              <a:rPr lang="de-DE" dirty="0" err="1" smtClean="0"/>
              <a:t>EEWärmeG</a:t>
            </a:r>
            <a:r>
              <a:rPr lang="de-DE" dirty="0" smtClean="0"/>
              <a:t>)</a:t>
            </a:r>
          </a:p>
          <a:p>
            <a:pPr>
              <a:buFont typeface="Wingdings" pitchFamily="2" charset="2"/>
              <a:buChar char="ü"/>
            </a:pPr>
            <a:r>
              <a:rPr lang="de-DE" dirty="0" smtClean="0"/>
              <a:t> Reduzierung von Energiekosten bei wirtschaftlich geplanten Lösungen</a:t>
            </a:r>
          </a:p>
          <a:p>
            <a:pPr>
              <a:buFont typeface="Wingdings" pitchFamily="2" charset="2"/>
              <a:buChar char="ü"/>
            </a:pPr>
            <a:r>
              <a:rPr lang="de-DE" dirty="0" smtClean="0"/>
              <a:t> Reduzierung der Abhängigkeit von fossilen Energieträgern (z.B. Erdöl-, bzw. Gas)</a:t>
            </a:r>
          </a:p>
          <a:p>
            <a:pPr>
              <a:buFont typeface="Wingdings" pitchFamily="2" charset="2"/>
              <a:buChar char="ü"/>
            </a:pPr>
            <a:r>
              <a:rPr lang="de-DE" dirty="0" smtClean="0"/>
              <a:t> Beitrag zum Klimaschutz durch CO</a:t>
            </a:r>
            <a:r>
              <a:rPr lang="de-DE" baseline="-25000" dirty="0" smtClean="0"/>
              <a:t>2</a:t>
            </a:r>
            <a:r>
              <a:rPr lang="de-DE" dirty="0" smtClean="0"/>
              <a:t>-Reduzierung</a:t>
            </a:r>
            <a:endParaRPr lang="de-DE" dirty="0"/>
          </a:p>
        </p:txBody>
      </p:sp>
      <p:sp>
        <p:nvSpPr>
          <p:cNvPr id="3" name="Textplatzhalter 2"/>
          <p:cNvSpPr>
            <a:spLocks noGrp="1"/>
          </p:cNvSpPr>
          <p:nvPr>
            <p:ph type="body" sz="quarter" idx="12"/>
          </p:nvPr>
        </p:nvSpPr>
        <p:spPr>
          <a:xfrm>
            <a:off x="580960" y="893763"/>
            <a:ext cx="11290742" cy="956175"/>
          </a:xfrm>
        </p:spPr>
        <p:txBody>
          <a:bodyPr/>
          <a:lstStyle/>
          <a:p>
            <a:r>
              <a:rPr lang="de-DE" dirty="0" smtClean="0">
                <a:ea typeface="ＭＳ Ｐゴシック" pitchFamily="16" charset="-128"/>
              </a:rPr>
              <a:t>Warum Erneuerbare Energien in Wohngebäuden nutzen?</a:t>
            </a:r>
            <a:endParaRPr lang="de-DE" dirty="0"/>
          </a:p>
        </p:txBody>
      </p:sp>
      <p:sp>
        <p:nvSpPr>
          <p:cNvPr id="4" name="Textplatzhalter 3"/>
          <p:cNvSpPr>
            <a:spLocks noGrp="1"/>
          </p:cNvSpPr>
          <p:nvPr>
            <p:ph type="body" sz="quarter" idx="14"/>
          </p:nvPr>
        </p:nvSpPr>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60" y="2022764"/>
            <a:ext cx="10468040" cy="4097049"/>
          </a:xfrm>
        </p:spPr>
        <p:txBody>
          <a:bodyPr/>
          <a:lstStyle/>
          <a:p>
            <a:pPr marL="342900" indent="-342900">
              <a:buFont typeface="Wingdings" panose="05000000000000000000" pitchFamily="2" charset="2"/>
              <a:buChar char="Ø"/>
            </a:pPr>
            <a:r>
              <a:rPr lang="de-DE" dirty="0">
                <a:solidFill>
                  <a:srgbClr val="D87800"/>
                </a:solidFill>
              </a:rPr>
              <a:t>Europäische Gebäuderichtlinie </a:t>
            </a:r>
            <a:r>
              <a:rPr lang="de-DE" dirty="0"/>
              <a:t>(EU-Richtlinie 2010/31/EG und 2018/844)</a:t>
            </a:r>
            <a:endParaRPr lang="de-DE" dirty="0" smtClean="0"/>
          </a:p>
          <a:p>
            <a:pPr marL="342900" indent="-342900">
              <a:buFont typeface="Wingdings" panose="05000000000000000000" pitchFamily="2" charset="2"/>
              <a:buChar char="Ø"/>
            </a:pPr>
            <a:r>
              <a:rPr lang="de-DE" dirty="0">
                <a:solidFill>
                  <a:srgbClr val="D87800"/>
                </a:solidFill>
              </a:rPr>
              <a:t>Energieeinsparungsgesetz</a:t>
            </a:r>
            <a:r>
              <a:rPr lang="de-DE" dirty="0"/>
              <a:t> (EnEG) = ermächtigt die </a:t>
            </a:r>
            <a:r>
              <a:rPr lang="de-DE" dirty="0" smtClean="0"/>
              <a:t>Bundesregierung Verordnungen zur Energieeinsparung in Gebäuden zu erlassen </a:t>
            </a:r>
            <a:endParaRPr lang="de-DE" dirty="0"/>
          </a:p>
          <a:p>
            <a:pPr marL="342900" indent="-342900">
              <a:buFont typeface="Wingdings" panose="05000000000000000000" pitchFamily="2" charset="2"/>
              <a:buChar char="Ø"/>
            </a:pPr>
            <a:r>
              <a:rPr lang="de-DE" dirty="0">
                <a:solidFill>
                  <a:srgbClr val="D87800"/>
                </a:solidFill>
              </a:rPr>
              <a:t>Energieeinsparverordnung</a:t>
            </a:r>
            <a:r>
              <a:rPr lang="de-DE" dirty="0"/>
              <a:t> (EnEV) = stellt die energetischen Anforderung für Neubauten, Sanierungen und </a:t>
            </a:r>
            <a:r>
              <a:rPr lang="de-DE" dirty="0" smtClean="0"/>
              <a:t>Anlagentechnik (Heizung)</a:t>
            </a:r>
          </a:p>
          <a:p>
            <a:pPr marL="342900" indent="-342900">
              <a:buFont typeface="Wingdings" panose="05000000000000000000" pitchFamily="2" charset="2"/>
              <a:buChar char="Ø"/>
            </a:pPr>
            <a:r>
              <a:rPr lang="de-DE" dirty="0">
                <a:solidFill>
                  <a:srgbClr val="D87800"/>
                </a:solidFill>
              </a:rPr>
              <a:t>Erneuerbare Energien Wärmegesetz </a:t>
            </a:r>
            <a:r>
              <a:rPr lang="de-DE" dirty="0"/>
              <a:t>(</a:t>
            </a:r>
            <a:r>
              <a:rPr lang="de-DE" dirty="0" err="1"/>
              <a:t>EEWärmeG</a:t>
            </a:r>
            <a:r>
              <a:rPr lang="de-DE" dirty="0"/>
              <a:t>) = seit 2009 anteilige Nutzung von Erneuerbare Energien bei Neubauten Pflicht oder                               Ersatzmaßnahme durch 15 % bessere </a:t>
            </a:r>
            <a:r>
              <a:rPr lang="de-DE" dirty="0" smtClean="0"/>
              <a:t>Energieeffizienz und Wärmedämmung</a:t>
            </a:r>
          </a:p>
          <a:p>
            <a:pPr marL="342900" indent="-342900">
              <a:buFont typeface="Wingdings" panose="05000000000000000000" pitchFamily="2" charset="2"/>
              <a:buChar char="Ø"/>
            </a:pPr>
            <a:r>
              <a:rPr lang="de-DE" dirty="0" smtClean="0"/>
              <a:t>Bauordnung </a:t>
            </a:r>
            <a:r>
              <a:rPr lang="de-DE" dirty="0"/>
              <a:t>bzw. Sächsische Bauordnung (</a:t>
            </a:r>
            <a:r>
              <a:rPr lang="de-DE" dirty="0" err="1"/>
              <a:t>SächsBO</a:t>
            </a:r>
            <a:r>
              <a:rPr lang="de-DE" dirty="0" smtClean="0"/>
              <a:t>) = Einhaltung des allgemeinen Bauordnungsrecht </a:t>
            </a:r>
            <a:r>
              <a:rPr lang="de-DE" dirty="0" smtClean="0">
                <a:sym typeface="Wingdings" panose="05000000000000000000" pitchFamily="2" charset="2"/>
              </a:rPr>
              <a:t> </a:t>
            </a:r>
            <a:r>
              <a:rPr lang="de-DE" dirty="0" smtClean="0">
                <a:solidFill>
                  <a:srgbClr val="D87800"/>
                </a:solidFill>
                <a:sym typeface="Wingdings" panose="05000000000000000000" pitchFamily="2" charset="2"/>
              </a:rPr>
              <a:t>Abweichung für „Solares Bauen“ möglich</a:t>
            </a:r>
            <a:endParaRPr lang="de-DE" dirty="0">
              <a:solidFill>
                <a:srgbClr val="D87800"/>
              </a:solidFill>
            </a:endParaRPr>
          </a:p>
          <a:p>
            <a:pPr marL="342900" indent="-342900">
              <a:buFontTx/>
              <a:buChar char="-"/>
            </a:pPr>
            <a:endParaRPr lang="de-DE" dirty="0" smtClean="0"/>
          </a:p>
          <a:p>
            <a:pPr marL="342900" indent="-342900">
              <a:buFontTx/>
              <a:buChar char="-"/>
            </a:pPr>
            <a:endParaRPr lang="de-DE" dirty="0"/>
          </a:p>
        </p:txBody>
      </p:sp>
      <p:sp>
        <p:nvSpPr>
          <p:cNvPr id="3" name="Textplatzhalter 2"/>
          <p:cNvSpPr>
            <a:spLocks noGrp="1"/>
          </p:cNvSpPr>
          <p:nvPr>
            <p:ph type="body" sz="quarter" idx="12"/>
          </p:nvPr>
        </p:nvSpPr>
        <p:spPr/>
        <p:txBody>
          <a:bodyPr/>
          <a:lstStyle/>
          <a:p>
            <a:r>
              <a:rPr lang="de-DE" dirty="0"/>
              <a:t>G</a:t>
            </a:r>
            <a:r>
              <a:rPr lang="de-DE" dirty="0" smtClean="0"/>
              <a:t>esetzliche Anforderungen an die Energieeffizienz </a:t>
            </a:r>
            <a:r>
              <a:rPr lang="de-DE" dirty="0"/>
              <a:t>von Gebäuden </a:t>
            </a:r>
            <a:r>
              <a:rPr lang="de-DE" dirty="0" smtClean="0"/>
              <a:t>und Einsatz von Erneuerbaren Energien</a:t>
            </a:r>
            <a:endParaRPr lang="de-DE" dirty="0"/>
          </a:p>
          <a:p>
            <a:endParaRPr lang="de-DE" dirty="0"/>
          </a:p>
        </p:txBody>
      </p:sp>
    </p:spTree>
    <p:extLst>
      <p:ext uri="{BB962C8B-B14F-4D97-AF65-F5344CB8AC3E}">
        <p14:creationId xmlns:p14="http://schemas.microsoft.com/office/powerpoint/2010/main" val="220543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580960" y="2022764"/>
            <a:ext cx="10582340" cy="4097049"/>
          </a:xfrm>
        </p:spPr>
        <p:txBody>
          <a:bodyPr/>
          <a:lstStyle/>
          <a:p>
            <a:pPr marL="342900" indent="-342900">
              <a:buFont typeface="Wingdings" panose="05000000000000000000" pitchFamily="2" charset="2"/>
              <a:buChar char="Ø"/>
            </a:pPr>
            <a:r>
              <a:rPr lang="de-DE" dirty="0" smtClean="0">
                <a:solidFill>
                  <a:schemeClr val="accent6"/>
                </a:solidFill>
              </a:rPr>
              <a:t>Jahres-Primärenergiebedarf QP</a:t>
            </a:r>
            <a:endParaRPr lang="de-DE" sz="900" dirty="0" smtClean="0">
              <a:solidFill>
                <a:srgbClr val="005E59"/>
              </a:solidFill>
            </a:endParaRPr>
          </a:p>
          <a:p>
            <a:r>
              <a:rPr lang="de-DE" dirty="0" smtClean="0"/>
              <a:t>= </a:t>
            </a:r>
            <a:r>
              <a:rPr lang="de-DE" dirty="0"/>
              <a:t>Energiebedarf für Heizung, Warmwasser und Hilfsstrom (</a:t>
            </a:r>
            <a:r>
              <a:rPr lang="de-DE" dirty="0" smtClean="0"/>
              <a:t>bei Wohngebäuden</a:t>
            </a:r>
            <a:r>
              <a:rPr lang="de-DE" dirty="0"/>
              <a:t>)                                                   + Energieaufwand für Herstellung und Transport des </a:t>
            </a:r>
            <a:r>
              <a:rPr lang="de-DE" dirty="0" smtClean="0"/>
              <a:t>Energieträgers</a:t>
            </a:r>
            <a:r>
              <a:rPr lang="de-DE" sz="900" dirty="0" smtClean="0">
                <a:solidFill>
                  <a:srgbClr val="005E59"/>
                </a:solidFill>
              </a:rPr>
              <a:t>  </a:t>
            </a:r>
            <a:endParaRPr lang="de-DE" sz="200" dirty="0">
              <a:solidFill>
                <a:srgbClr val="005E59"/>
              </a:solidFill>
            </a:endParaRPr>
          </a:p>
          <a:p>
            <a:pPr marL="342900" indent="-342900">
              <a:lnSpc>
                <a:spcPct val="80000"/>
              </a:lnSpc>
              <a:spcBef>
                <a:spcPts val="600"/>
              </a:spcBef>
              <a:buFont typeface="Wingdings" panose="05000000000000000000" pitchFamily="2" charset="2"/>
              <a:buChar char="Ø"/>
            </a:pPr>
            <a:r>
              <a:rPr lang="de-DE" dirty="0" smtClean="0">
                <a:solidFill>
                  <a:schemeClr val="accent6"/>
                </a:solidFill>
              </a:rPr>
              <a:t>Transmissionswärmeverlust </a:t>
            </a:r>
            <a:r>
              <a:rPr lang="de-DE" dirty="0">
                <a:solidFill>
                  <a:schemeClr val="accent6"/>
                </a:solidFill>
              </a:rPr>
              <a:t>H‘T bei Wohngebäuden bzw. </a:t>
            </a:r>
            <a:r>
              <a:rPr lang="de-DE" dirty="0" smtClean="0">
                <a:solidFill>
                  <a:schemeClr val="accent6"/>
                </a:solidFill>
              </a:rPr>
              <a:t>                                                                          	mittlere Wärmedurchgangkoeffizient </a:t>
            </a:r>
            <a:r>
              <a:rPr lang="pl-PL" dirty="0">
                <a:solidFill>
                  <a:schemeClr val="accent6"/>
                </a:solidFill>
              </a:rPr>
              <a:t>Ū </a:t>
            </a:r>
            <a:r>
              <a:rPr lang="de-DE" dirty="0">
                <a:solidFill>
                  <a:schemeClr val="accent6"/>
                </a:solidFill>
              </a:rPr>
              <a:t>bei Nichtwohngebäuden</a:t>
            </a:r>
          </a:p>
          <a:p>
            <a:r>
              <a:rPr lang="de-DE" dirty="0"/>
              <a:t>= Maß für die energetische Qualität (Wärmedämmung) der </a:t>
            </a:r>
            <a:r>
              <a:rPr lang="de-DE" dirty="0" smtClean="0"/>
              <a:t>Gebäudehülle</a:t>
            </a:r>
            <a:endParaRPr lang="de-DE" dirty="0">
              <a:solidFill>
                <a:schemeClr val="accent6"/>
              </a:solidFill>
            </a:endParaRPr>
          </a:p>
          <a:p>
            <a:pPr indent="-457200">
              <a:lnSpc>
                <a:spcPct val="80000"/>
              </a:lnSpc>
              <a:spcBef>
                <a:spcPts val="600"/>
              </a:spcBef>
              <a:buFont typeface="Wingdings" panose="05000000000000000000" pitchFamily="2" charset="2"/>
              <a:buChar char="Ø"/>
            </a:pPr>
            <a:r>
              <a:rPr lang="de-DE" dirty="0" smtClean="0">
                <a:solidFill>
                  <a:schemeClr val="accent6"/>
                </a:solidFill>
              </a:rPr>
              <a:t>Sommerliche </a:t>
            </a:r>
            <a:r>
              <a:rPr lang="de-DE" dirty="0">
                <a:solidFill>
                  <a:schemeClr val="accent6"/>
                </a:solidFill>
              </a:rPr>
              <a:t>Wärmeschutz (Neubauten)</a:t>
            </a:r>
          </a:p>
          <a:p>
            <a:pPr indent="-457200">
              <a:lnSpc>
                <a:spcPct val="80000"/>
              </a:lnSpc>
              <a:spcBef>
                <a:spcPts val="600"/>
              </a:spcBef>
            </a:pPr>
            <a:r>
              <a:rPr lang="de-DE" dirty="0"/>
              <a:t>= Verhinderung einer sommerlichen Überhitzung im Inneren des Gebäudes </a:t>
            </a:r>
            <a:r>
              <a:rPr lang="de-DE" dirty="0" smtClean="0"/>
              <a:t>                                            	und </a:t>
            </a:r>
            <a:r>
              <a:rPr lang="de-DE" dirty="0" smtClean="0">
                <a:solidFill>
                  <a:schemeClr val="accent6"/>
                </a:solidFill>
              </a:rPr>
              <a:t>Einsparung von Kühlenergie  </a:t>
            </a:r>
            <a:endParaRPr lang="de-DE" dirty="0">
              <a:solidFill>
                <a:schemeClr val="accent6"/>
              </a:solidFill>
            </a:endParaRPr>
          </a:p>
          <a:p>
            <a:endParaRPr lang="de-DE" dirty="0"/>
          </a:p>
        </p:txBody>
      </p:sp>
      <p:sp>
        <p:nvSpPr>
          <p:cNvPr id="3" name="Textplatzhalter 2"/>
          <p:cNvSpPr>
            <a:spLocks noGrp="1"/>
          </p:cNvSpPr>
          <p:nvPr>
            <p:ph type="body" sz="quarter" idx="12"/>
          </p:nvPr>
        </p:nvSpPr>
        <p:spPr>
          <a:xfrm>
            <a:off x="580960" y="893763"/>
            <a:ext cx="10582340" cy="956175"/>
          </a:xfrm>
        </p:spPr>
        <p:txBody>
          <a:bodyPr/>
          <a:lstStyle/>
          <a:p>
            <a:r>
              <a:rPr lang="de-DE" dirty="0">
                <a:solidFill>
                  <a:srgbClr val="D87800"/>
                </a:solidFill>
              </a:rPr>
              <a:t>Energieeinsparverordnung (EnEV) </a:t>
            </a:r>
            <a:r>
              <a:rPr lang="de-DE" dirty="0"/>
              <a:t>- Aktuelle Anforderungen für Neubauten und </a:t>
            </a:r>
            <a:r>
              <a:rPr lang="de-DE" dirty="0" smtClean="0"/>
              <a:t>komplexe Sanierungen</a:t>
            </a:r>
            <a:endParaRPr lang="de-DE" dirty="0"/>
          </a:p>
          <a:p>
            <a:endParaRPr lang="de-DE" dirty="0"/>
          </a:p>
        </p:txBody>
      </p:sp>
    </p:spTree>
    <p:extLst>
      <p:ext uri="{BB962C8B-B14F-4D97-AF65-F5344CB8AC3E}">
        <p14:creationId xmlns:p14="http://schemas.microsoft.com/office/powerpoint/2010/main" val="352998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25475" y="1873250"/>
            <a:ext cx="2016125" cy="3095625"/>
          </a:xfrm>
          <a:prstGeom prst="rect">
            <a:avLst/>
          </a:prstGeom>
          <a:solidFill>
            <a:schemeClr val="accent1"/>
          </a:solidFill>
          <a:ln w="57150">
            <a:solidFill>
              <a:srgbClr val="005E59"/>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7" name="Rectangle 5"/>
          <p:cNvSpPr>
            <a:spLocks noChangeArrowheads="1"/>
          </p:cNvSpPr>
          <p:nvPr/>
        </p:nvSpPr>
        <p:spPr bwMode="auto">
          <a:xfrm>
            <a:off x="769938" y="20161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8" name="Rectangle 6"/>
          <p:cNvSpPr>
            <a:spLocks noChangeArrowheads="1"/>
          </p:cNvSpPr>
          <p:nvPr/>
        </p:nvSpPr>
        <p:spPr bwMode="auto">
          <a:xfrm>
            <a:off x="1236663" y="20161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9" name="Rectangle 7"/>
          <p:cNvSpPr>
            <a:spLocks noChangeArrowheads="1"/>
          </p:cNvSpPr>
          <p:nvPr/>
        </p:nvSpPr>
        <p:spPr bwMode="auto">
          <a:xfrm>
            <a:off x="1704975" y="20161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0" name="Rectangle 8"/>
          <p:cNvSpPr>
            <a:spLocks noChangeArrowheads="1"/>
          </p:cNvSpPr>
          <p:nvPr/>
        </p:nvSpPr>
        <p:spPr bwMode="auto">
          <a:xfrm>
            <a:off x="2173288" y="20161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1" name="Rectangle 9"/>
          <p:cNvSpPr>
            <a:spLocks noChangeArrowheads="1"/>
          </p:cNvSpPr>
          <p:nvPr/>
        </p:nvSpPr>
        <p:spPr bwMode="auto">
          <a:xfrm>
            <a:off x="769938" y="259238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p:cNvSpPr>
            <a:spLocks noChangeArrowheads="1"/>
          </p:cNvSpPr>
          <p:nvPr/>
        </p:nvSpPr>
        <p:spPr bwMode="auto">
          <a:xfrm>
            <a:off x="1236663" y="259238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1"/>
          <p:cNvSpPr>
            <a:spLocks noChangeArrowheads="1"/>
          </p:cNvSpPr>
          <p:nvPr/>
        </p:nvSpPr>
        <p:spPr bwMode="auto">
          <a:xfrm>
            <a:off x="1704975" y="259238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2"/>
          <p:cNvSpPr>
            <a:spLocks noChangeArrowheads="1"/>
          </p:cNvSpPr>
          <p:nvPr/>
        </p:nvSpPr>
        <p:spPr bwMode="auto">
          <a:xfrm>
            <a:off x="2173288" y="259238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p:cNvSpPr>
            <a:spLocks noChangeArrowheads="1"/>
          </p:cNvSpPr>
          <p:nvPr/>
        </p:nvSpPr>
        <p:spPr bwMode="auto">
          <a:xfrm>
            <a:off x="769938" y="313213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4"/>
          <p:cNvSpPr>
            <a:spLocks noChangeArrowheads="1"/>
          </p:cNvSpPr>
          <p:nvPr/>
        </p:nvSpPr>
        <p:spPr bwMode="auto">
          <a:xfrm>
            <a:off x="1236663" y="313213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5"/>
          <p:cNvSpPr>
            <a:spLocks noChangeArrowheads="1"/>
          </p:cNvSpPr>
          <p:nvPr/>
        </p:nvSpPr>
        <p:spPr bwMode="auto">
          <a:xfrm>
            <a:off x="1704975" y="313213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6"/>
          <p:cNvSpPr>
            <a:spLocks noChangeArrowheads="1"/>
          </p:cNvSpPr>
          <p:nvPr/>
        </p:nvSpPr>
        <p:spPr bwMode="auto">
          <a:xfrm>
            <a:off x="2173288" y="313213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7"/>
          <p:cNvSpPr>
            <a:spLocks noChangeArrowheads="1"/>
          </p:cNvSpPr>
          <p:nvPr/>
        </p:nvSpPr>
        <p:spPr bwMode="auto">
          <a:xfrm>
            <a:off x="769938" y="3708400"/>
            <a:ext cx="287337"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8"/>
          <p:cNvSpPr>
            <a:spLocks noChangeArrowheads="1"/>
          </p:cNvSpPr>
          <p:nvPr/>
        </p:nvSpPr>
        <p:spPr bwMode="auto">
          <a:xfrm>
            <a:off x="1236663" y="3708400"/>
            <a:ext cx="287337"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1" name="Rectangle 19"/>
          <p:cNvSpPr>
            <a:spLocks noChangeArrowheads="1"/>
          </p:cNvSpPr>
          <p:nvPr/>
        </p:nvSpPr>
        <p:spPr bwMode="auto">
          <a:xfrm>
            <a:off x="1704975" y="3708400"/>
            <a:ext cx="287338"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0"/>
          <p:cNvSpPr>
            <a:spLocks noChangeArrowheads="1"/>
          </p:cNvSpPr>
          <p:nvPr/>
        </p:nvSpPr>
        <p:spPr bwMode="auto">
          <a:xfrm>
            <a:off x="2173288" y="3708400"/>
            <a:ext cx="287337"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1"/>
          <p:cNvSpPr>
            <a:spLocks noChangeArrowheads="1"/>
          </p:cNvSpPr>
          <p:nvPr/>
        </p:nvSpPr>
        <p:spPr bwMode="auto">
          <a:xfrm>
            <a:off x="769938" y="42132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2"/>
          <p:cNvSpPr>
            <a:spLocks noChangeArrowheads="1"/>
          </p:cNvSpPr>
          <p:nvPr/>
        </p:nvSpPr>
        <p:spPr bwMode="auto">
          <a:xfrm>
            <a:off x="1236663" y="42132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3"/>
          <p:cNvSpPr>
            <a:spLocks noChangeArrowheads="1"/>
          </p:cNvSpPr>
          <p:nvPr/>
        </p:nvSpPr>
        <p:spPr bwMode="auto">
          <a:xfrm>
            <a:off x="1704975" y="42132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4"/>
          <p:cNvSpPr>
            <a:spLocks noChangeArrowheads="1"/>
          </p:cNvSpPr>
          <p:nvPr/>
        </p:nvSpPr>
        <p:spPr bwMode="auto">
          <a:xfrm>
            <a:off x="2173288" y="42132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5"/>
          <p:cNvSpPr>
            <a:spLocks noChangeArrowheads="1"/>
          </p:cNvSpPr>
          <p:nvPr/>
        </p:nvSpPr>
        <p:spPr bwMode="auto">
          <a:xfrm>
            <a:off x="409575" y="1801813"/>
            <a:ext cx="2482850" cy="71437"/>
          </a:xfrm>
          <a:prstGeom prst="rect">
            <a:avLst/>
          </a:prstGeom>
          <a:solidFill>
            <a:srgbClr val="005E59"/>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28" name="Text Box 26"/>
          <p:cNvSpPr txBox="1">
            <a:spLocks noChangeArrowheads="1"/>
          </p:cNvSpPr>
          <p:nvPr/>
        </p:nvSpPr>
        <p:spPr bwMode="auto">
          <a:xfrm>
            <a:off x="316791" y="1406525"/>
            <a:ext cx="2884322" cy="369241"/>
          </a:xfrm>
          <a:prstGeom prst="rect">
            <a:avLst/>
          </a:prstGeom>
          <a:noFill/>
          <a:ln w="9525">
            <a:noFill/>
            <a:miter lim="800000"/>
            <a:headEnd/>
            <a:tailEnd/>
          </a:ln>
        </p:spPr>
        <p:txBody>
          <a:bodyPr wrap="none" lIns="91348" tIns="45675" rIns="91348" bIns="45675">
            <a:spAutoFit/>
          </a:bodyPr>
          <a:lstStyle/>
          <a:p>
            <a:pPr algn="ctr"/>
            <a:r>
              <a:rPr lang="de-DE" dirty="0" smtClean="0">
                <a:solidFill>
                  <a:srgbClr val="D87800"/>
                </a:solidFill>
                <a:latin typeface="Verdana" panose="020B0604030504040204" pitchFamily="34" charset="0"/>
                <a:ea typeface="Verdana" panose="020B0604030504040204" pitchFamily="34" charset="0"/>
                <a:cs typeface="Verdana" panose="020B0604030504040204" pitchFamily="34" charset="0"/>
              </a:rPr>
              <a:t>EnEV-Referenzgebäude</a:t>
            </a:r>
            <a:endParaRPr lang="de-DE" dirty="0">
              <a:solidFill>
                <a:srgbClr val="D8780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AutoShape 27"/>
          <p:cNvSpPr>
            <a:spLocks noChangeArrowheads="1"/>
          </p:cNvSpPr>
          <p:nvPr/>
        </p:nvSpPr>
        <p:spPr bwMode="auto">
          <a:xfrm>
            <a:off x="2713038" y="2089150"/>
            <a:ext cx="611187" cy="215900"/>
          </a:xfrm>
          <a:prstGeom prst="rightArrow">
            <a:avLst>
              <a:gd name="adj1" fmla="val 50000"/>
              <a:gd name="adj2" fmla="val 70772"/>
            </a:avLst>
          </a:prstGeom>
          <a:solidFill>
            <a:srgbClr val="FF0000"/>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30" name="Text Box 28"/>
          <p:cNvSpPr txBox="1">
            <a:spLocks noChangeArrowheads="1"/>
          </p:cNvSpPr>
          <p:nvPr/>
        </p:nvSpPr>
        <p:spPr bwMode="auto">
          <a:xfrm>
            <a:off x="2619979" y="2002997"/>
            <a:ext cx="2529481" cy="882202"/>
          </a:xfrm>
          <a:prstGeom prst="rect">
            <a:avLst/>
          </a:prstGeom>
          <a:noFill/>
          <a:ln w="9525">
            <a:noFill/>
            <a:miter lim="800000"/>
            <a:headEnd/>
            <a:tailEnd/>
          </a:ln>
        </p:spPr>
        <p:txBody>
          <a:bodyPr wrap="none" lIns="91348" tIns="45675" rIns="91348" bIns="45675">
            <a:spAutoFit/>
          </a:bodyPr>
          <a:lstStyle/>
          <a:p>
            <a:pPr algn="ctr"/>
            <a:r>
              <a:rPr lang="de-DE" sz="14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H´</a:t>
            </a:r>
            <a:r>
              <a:rPr lang="de-DE" sz="14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T</a:t>
            </a:r>
            <a:r>
              <a:rPr lang="de-DE" sz="1400" b="1"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1400" b="1" baseline="-25000" dirty="0" err="1" smtClean="0">
                <a:solidFill>
                  <a:srgbClr val="005E59"/>
                </a:solidFill>
                <a:latin typeface="Verdana" panose="020B0604030504040204" pitchFamily="34" charset="0"/>
                <a:ea typeface="Verdana" panose="020B0604030504040204" pitchFamily="34" charset="0"/>
                <a:cs typeface="Verdana" panose="020B0604030504040204" pitchFamily="34" charset="0"/>
              </a:rPr>
              <a:t>Ref</a:t>
            </a:r>
            <a:endParaRPr lang="de-DE" sz="14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endParaRP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 max. </a:t>
            </a:r>
            <a:r>
              <a:rPr lang="de-DE" sz="1400" baseline="-25000" dirty="0" err="1">
                <a:solidFill>
                  <a:srgbClr val="005E59"/>
                </a:solidFill>
                <a:latin typeface="Verdana" panose="020B0604030504040204" pitchFamily="34" charset="0"/>
                <a:ea typeface="Verdana" panose="020B0604030504040204" pitchFamily="34" charset="0"/>
                <a:cs typeface="Verdana" panose="020B0604030504040204" pitchFamily="34" charset="0"/>
              </a:rPr>
              <a:t>spezif</a:t>
            </a: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Transmissionswärmeverlust</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(berechnet aus der EnEV </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vorgegebene U-Werte für alle Bauteile)</a:t>
            </a:r>
          </a:p>
        </p:txBody>
      </p:sp>
      <p:sp>
        <p:nvSpPr>
          <p:cNvPr id="31" name="AutoShape 29"/>
          <p:cNvSpPr>
            <a:spLocks noChangeArrowheads="1"/>
          </p:cNvSpPr>
          <p:nvPr/>
        </p:nvSpPr>
        <p:spPr bwMode="auto">
          <a:xfrm>
            <a:off x="2678113" y="3117850"/>
            <a:ext cx="576262" cy="215900"/>
          </a:xfrm>
          <a:prstGeom prst="left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32" name="Text Box 30"/>
          <p:cNvSpPr txBox="1">
            <a:spLocks noChangeArrowheads="1"/>
          </p:cNvSpPr>
          <p:nvPr/>
        </p:nvSpPr>
        <p:spPr bwMode="auto">
          <a:xfrm>
            <a:off x="3255256" y="3062288"/>
            <a:ext cx="1741317" cy="307686"/>
          </a:xfrm>
          <a:prstGeom prst="rect">
            <a:avLst/>
          </a:prstGeom>
          <a:noFill/>
          <a:ln w="9525">
            <a:noFill/>
            <a:miter lim="800000"/>
            <a:headEnd/>
            <a:tailEnd/>
          </a:ln>
        </p:spPr>
        <p:txBody>
          <a:bodyPr wrap="none" lIns="91348" tIns="45675" rIns="91348" bIns="45675">
            <a:spAutoFit/>
          </a:bodyPr>
          <a:lstStyle/>
          <a:p>
            <a:pPr algn="ctr"/>
            <a:r>
              <a:rPr lang="de-DE" sz="14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Referenz-Lüftung</a:t>
            </a:r>
            <a:endPar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AutoShape 31"/>
          <p:cNvSpPr>
            <a:spLocks noChangeArrowheads="1"/>
          </p:cNvSpPr>
          <p:nvPr/>
        </p:nvSpPr>
        <p:spPr bwMode="auto">
          <a:xfrm>
            <a:off x="2678113" y="3441700"/>
            <a:ext cx="576262" cy="215900"/>
          </a:xfrm>
          <a:prstGeom prst="left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34" name="Text Box 32"/>
          <p:cNvSpPr txBox="1">
            <a:spLocks noChangeArrowheads="1"/>
          </p:cNvSpPr>
          <p:nvPr/>
        </p:nvSpPr>
        <p:spPr bwMode="auto">
          <a:xfrm>
            <a:off x="3255963" y="3395663"/>
            <a:ext cx="1771650" cy="304800"/>
          </a:xfrm>
          <a:prstGeom prst="rect">
            <a:avLst/>
          </a:prstGeom>
          <a:noFill/>
          <a:ln w="9525">
            <a:noFill/>
            <a:miter lim="800000"/>
            <a:headEnd/>
            <a:tailEnd/>
          </a:ln>
        </p:spPr>
        <p:txBody>
          <a:bodyPr wrap="none" lIns="91348" tIns="45675" rIns="91348" bIns="45675">
            <a:spAutoFit/>
          </a:bodyPr>
          <a:lstStyle/>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Referenz-Heizung</a:t>
            </a:r>
          </a:p>
        </p:txBody>
      </p:sp>
      <p:sp>
        <p:nvSpPr>
          <p:cNvPr id="35" name="AutoShape 33"/>
          <p:cNvSpPr>
            <a:spLocks noChangeArrowheads="1"/>
          </p:cNvSpPr>
          <p:nvPr/>
        </p:nvSpPr>
        <p:spPr bwMode="auto">
          <a:xfrm>
            <a:off x="2678113" y="3765550"/>
            <a:ext cx="576262" cy="215900"/>
          </a:xfrm>
          <a:prstGeom prst="leftArrow">
            <a:avLst>
              <a:gd name="adj1" fmla="val 50000"/>
              <a:gd name="adj2" fmla="val 66728"/>
            </a:avLst>
          </a:prstGeom>
          <a:solidFill>
            <a:schemeClr val="accent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36" name="Text Box 34"/>
          <p:cNvSpPr txBox="1">
            <a:spLocks noChangeArrowheads="1"/>
          </p:cNvSpPr>
          <p:nvPr/>
        </p:nvSpPr>
        <p:spPr bwMode="auto">
          <a:xfrm>
            <a:off x="3255963" y="3729038"/>
            <a:ext cx="2203450" cy="304800"/>
          </a:xfrm>
          <a:prstGeom prst="rect">
            <a:avLst/>
          </a:prstGeom>
          <a:noFill/>
          <a:ln w="9525">
            <a:noFill/>
            <a:miter lim="800000"/>
            <a:headEnd/>
            <a:tailEnd/>
          </a:ln>
        </p:spPr>
        <p:txBody>
          <a:bodyPr wrap="none" lIns="91348" tIns="45675" rIns="91348" bIns="45675">
            <a:spAutoFit/>
          </a:bodyPr>
          <a:lstStyle/>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Referenz-Warmwasser</a:t>
            </a:r>
          </a:p>
        </p:txBody>
      </p:sp>
      <p:sp>
        <p:nvSpPr>
          <p:cNvPr id="37" name="AutoShape 37"/>
          <p:cNvSpPr>
            <a:spLocks noChangeArrowheads="1"/>
          </p:cNvSpPr>
          <p:nvPr/>
        </p:nvSpPr>
        <p:spPr bwMode="auto">
          <a:xfrm rot="5400000">
            <a:off x="1184275" y="5203825"/>
            <a:ext cx="790575" cy="466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38" name="Text Box 38"/>
          <p:cNvSpPr txBox="1">
            <a:spLocks noChangeArrowheads="1"/>
          </p:cNvSpPr>
          <p:nvPr/>
        </p:nvSpPr>
        <p:spPr bwMode="auto">
          <a:xfrm>
            <a:off x="696913" y="5976938"/>
            <a:ext cx="2484276" cy="400019"/>
          </a:xfrm>
          <a:prstGeom prst="rect">
            <a:avLst/>
          </a:prstGeom>
          <a:noFill/>
          <a:ln w="9525">
            <a:noFill/>
            <a:miter lim="800000"/>
            <a:headEnd/>
            <a:tailEnd/>
          </a:ln>
        </p:spPr>
        <p:txBody>
          <a:bodyPr wrap="square" lIns="91348" tIns="45675" rIns="91348" bIns="45675">
            <a:spAutoFit/>
          </a:bodyPr>
          <a:lstStyle/>
          <a:p>
            <a:pPr>
              <a:spcBef>
                <a:spcPct val="50000"/>
              </a:spcBef>
            </a:pPr>
            <a:r>
              <a:rPr lang="de-DE" sz="2000" b="1" dirty="0" err="1" smtClean="0">
                <a:solidFill>
                  <a:srgbClr val="005E59"/>
                </a:solidFill>
                <a:latin typeface="Verdana" panose="020B0604030504040204" pitchFamily="34" charset="0"/>
                <a:ea typeface="Verdana" panose="020B0604030504040204" pitchFamily="34" charset="0"/>
                <a:cs typeface="Verdana" panose="020B0604030504040204" pitchFamily="34" charset="0"/>
              </a:rPr>
              <a:t>Q</a:t>
            </a:r>
            <a:r>
              <a:rPr lang="de-DE" sz="2000" b="1" baseline="-25000" dirty="0" err="1" smtClean="0">
                <a:solidFill>
                  <a:srgbClr val="005E59"/>
                </a:solidFill>
                <a:latin typeface="Verdana" panose="020B0604030504040204" pitchFamily="34" charset="0"/>
                <a:ea typeface="Verdana" panose="020B0604030504040204" pitchFamily="34" charset="0"/>
                <a:cs typeface="Verdana" panose="020B0604030504040204" pitchFamily="34" charset="0"/>
              </a:rPr>
              <a:t>p,Ref</a:t>
            </a:r>
            <a:r>
              <a:rPr lang="de-DE" sz="20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1"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1" dirty="0" err="1">
                <a:solidFill>
                  <a:srgbClr val="005E59"/>
                </a:solidFill>
                <a:latin typeface="Verdana" panose="020B0604030504040204" pitchFamily="34" charset="0"/>
                <a:ea typeface="Verdana" panose="020B0604030504040204" pitchFamily="34" charset="0"/>
                <a:cs typeface="Verdana" panose="020B0604030504040204" pitchFamily="34" charset="0"/>
              </a:rPr>
              <a:t>Q</a:t>
            </a:r>
            <a:r>
              <a:rPr lang="de-DE" sz="2000" b="1" baseline="-25000" dirty="0" err="1">
                <a:solidFill>
                  <a:srgbClr val="005E59"/>
                </a:solidFill>
                <a:latin typeface="Verdana" panose="020B0604030504040204" pitchFamily="34" charset="0"/>
                <a:ea typeface="Verdana" panose="020B0604030504040204" pitchFamily="34" charset="0"/>
                <a:cs typeface="Verdana" panose="020B0604030504040204" pitchFamily="34" charset="0"/>
              </a:rPr>
              <a:t>p,max</a:t>
            </a:r>
            <a:endParaRPr lang="de-DE" sz="2000" b="1" baseline="-250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9"/>
          <p:cNvSpPr>
            <a:spLocks noChangeArrowheads="1"/>
          </p:cNvSpPr>
          <p:nvPr/>
        </p:nvSpPr>
        <p:spPr bwMode="auto">
          <a:xfrm>
            <a:off x="7789863" y="1873250"/>
            <a:ext cx="2016125" cy="3095625"/>
          </a:xfrm>
          <a:prstGeom prst="rect">
            <a:avLst/>
          </a:prstGeom>
          <a:solidFill>
            <a:srgbClr val="FF6600"/>
          </a:solidFill>
          <a:ln w="57150">
            <a:solidFill>
              <a:srgbClr val="005E59"/>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0" name="Rectangle 40"/>
          <p:cNvSpPr>
            <a:spLocks noChangeArrowheads="1"/>
          </p:cNvSpPr>
          <p:nvPr/>
        </p:nvSpPr>
        <p:spPr bwMode="auto">
          <a:xfrm>
            <a:off x="7934325" y="20161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1" name="Rectangle 41"/>
          <p:cNvSpPr>
            <a:spLocks noChangeArrowheads="1"/>
          </p:cNvSpPr>
          <p:nvPr/>
        </p:nvSpPr>
        <p:spPr bwMode="auto">
          <a:xfrm>
            <a:off x="8401050" y="20161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2"/>
          <p:cNvSpPr>
            <a:spLocks noChangeArrowheads="1"/>
          </p:cNvSpPr>
          <p:nvPr/>
        </p:nvSpPr>
        <p:spPr bwMode="auto">
          <a:xfrm>
            <a:off x="8869363" y="20161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3"/>
          <p:cNvSpPr>
            <a:spLocks noChangeArrowheads="1"/>
          </p:cNvSpPr>
          <p:nvPr/>
        </p:nvSpPr>
        <p:spPr bwMode="auto">
          <a:xfrm>
            <a:off x="9336088" y="2016125"/>
            <a:ext cx="288925"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4"/>
          <p:cNvSpPr>
            <a:spLocks noChangeArrowheads="1"/>
          </p:cNvSpPr>
          <p:nvPr/>
        </p:nvSpPr>
        <p:spPr bwMode="auto">
          <a:xfrm>
            <a:off x="7934325" y="259238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5"/>
          <p:cNvSpPr>
            <a:spLocks noChangeArrowheads="1"/>
          </p:cNvSpPr>
          <p:nvPr/>
        </p:nvSpPr>
        <p:spPr bwMode="auto">
          <a:xfrm>
            <a:off x="8401050" y="259238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6" name="Rectangle 46"/>
          <p:cNvSpPr>
            <a:spLocks noChangeArrowheads="1"/>
          </p:cNvSpPr>
          <p:nvPr/>
        </p:nvSpPr>
        <p:spPr bwMode="auto">
          <a:xfrm>
            <a:off x="8869363" y="259238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7" name="Rectangle 47"/>
          <p:cNvSpPr>
            <a:spLocks noChangeArrowheads="1"/>
          </p:cNvSpPr>
          <p:nvPr/>
        </p:nvSpPr>
        <p:spPr bwMode="auto">
          <a:xfrm>
            <a:off x="9336088" y="2592388"/>
            <a:ext cx="288925"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8"/>
          <p:cNvSpPr>
            <a:spLocks noChangeArrowheads="1"/>
          </p:cNvSpPr>
          <p:nvPr/>
        </p:nvSpPr>
        <p:spPr bwMode="auto">
          <a:xfrm>
            <a:off x="7934325" y="313213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49" name="Rectangle 49"/>
          <p:cNvSpPr>
            <a:spLocks noChangeArrowheads="1"/>
          </p:cNvSpPr>
          <p:nvPr/>
        </p:nvSpPr>
        <p:spPr bwMode="auto">
          <a:xfrm>
            <a:off x="8401050" y="3132138"/>
            <a:ext cx="287338"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0" name="Rectangle 50"/>
          <p:cNvSpPr>
            <a:spLocks noChangeArrowheads="1"/>
          </p:cNvSpPr>
          <p:nvPr/>
        </p:nvSpPr>
        <p:spPr bwMode="auto">
          <a:xfrm>
            <a:off x="8869363" y="3132138"/>
            <a:ext cx="287337"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1" name="Rectangle 51"/>
          <p:cNvSpPr>
            <a:spLocks noChangeArrowheads="1"/>
          </p:cNvSpPr>
          <p:nvPr/>
        </p:nvSpPr>
        <p:spPr bwMode="auto">
          <a:xfrm>
            <a:off x="9336088" y="3132138"/>
            <a:ext cx="288925" cy="360362"/>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2" name="Rectangle 52"/>
          <p:cNvSpPr>
            <a:spLocks noChangeArrowheads="1"/>
          </p:cNvSpPr>
          <p:nvPr/>
        </p:nvSpPr>
        <p:spPr bwMode="auto">
          <a:xfrm>
            <a:off x="7934325" y="3708400"/>
            <a:ext cx="287338"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3" name="Rectangle 53"/>
          <p:cNvSpPr>
            <a:spLocks noChangeArrowheads="1"/>
          </p:cNvSpPr>
          <p:nvPr/>
        </p:nvSpPr>
        <p:spPr bwMode="auto">
          <a:xfrm>
            <a:off x="8401050" y="3708400"/>
            <a:ext cx="287338"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4" name="Rectangle 54"/>
          <p:cNvSpPr>
            <a:spLocks noChangeArrowheads="1"/>
          </p:cNvSpPr>
          <p:nvPr/>
        </p:nvSpPr>
        <p:spPr bwMode="auto">
          <a:xfrm>
            <a:off x="8869363" y="3708400"/>
            <a:ext cx="287337"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5" name="Rectangle 55"/>
          <p:cNvSpPr>
            <a:spLocks noChangeArrowheads="1"/>
          </p:cNvSpPr>
          <p:nvPr/>
        </p:nvSpPr>
        <p:spPr bwMode="auto">
          <a:xfrm>
            <a:off x="9336088" y="3708400"/>
            <a:ext cx="288925" cy="360363"/>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6"/>
          <p:cNvSpPr>
            <a:spLocks noChangeArrowheads="1"/>
          </p:cNvSpPr>
          <p:nvPr/>
        </p:nvSpPr>
        <p:spPr bwMode="auto">
          <a:xfrm>
            <a:off x="7934325" y="42132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7" name="Rectangle 57"/>
          <p:cNvSpPr>
            <a:spLocks noChangeArrowheads="1"/>
          </p:cNvSpPr>
          <p:nvPr/>
        </p:nvSpPr>
        <p:spPr bwMode="auto">
          <a:xfrm>
            <a:off x="8401050" y="4213225"/>
            <a:ext cx="287338"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8" name="Rectangle 58"/>
          <p:cNvSpPr>
            <a:spLocks noChangeArrowheads="1"/>
          </p:cNvSpPr>
          <p:nvPr/>
        </p:nvSpPr>
        <p:spPr bwMode="auto">
          <a:xfrm>
            <a:off x="8869363" y="4213225"/>
            <a:ext cx="287337"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59" name="Rectangle 59"/>
          <p:cNvSpPr>
            <a:spLocks noChangeArrowheads="1"/>
          </p:cNvSpPr>
          <p:nvPr/>
        </p:nvSpPr>
        <p:spPr bwMode="auto">
          <a:xfrm>
            <a:off x="9336088" y="4213225"/>
            <a:ext cx="288925" cy="358775"/>
          </a:xfrm>
          <a:prstGeom prst="rect">
            <a:avLst/>
          </a:prstGeom>
          <a:solidFill>
            <a:schemeClr val="bg1"/>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0" name="Rectangle 60"/>
          <p:cNvSpPr>
            <a:spLocks noChangeArrowheads="1"/>
          </p:cNvSpPr>
          <p:nvPr/>
        </p:nvSpPr>
        <p:spPr bwMode="auto">
          <a:xfrm>
            <a:off x="7573963" y="1801813"/>
            <a:ext cx="2484437" cy="71437"/>
          </a:xfrm>
          <a:prstGeom prst="rect">
            <a:avLst/>
          </a:prstGeom>
          <a:solidFill>
            <a:srgbClr val="005E59"/>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1" name="Text Box 61"/>
          <p:cNvSpPr txBox="1">
            <a:spLocks noChangeArrowheads="1"/>
          </p:cNvSpPr>
          <p:nvPr/>
        </p:nvSpPr>
        <p:spPr bwMode="auto">
          <a:xfrm>
            <a:off x="7333059" y="1406525"/>
            <a:ext cx="3029747" cy="369241"/>
          </a:xfrm>
          <a:prstGeom prst="rect">
            <a:avLst/>
          </a:prstGeom>
          <a:noFill/>
          <a:ln w="9525">
            <a:noFill/>
            <a:miter lim="800000"/>
            <a:headEnd/>
            <a:tailEnd/>
          </a:ln>
        </p:spPr>
        <p:txBody>
          <a:bodyPr wrap="none" lIns="91348" tIns="45675" rIns="91348" bIns="45675">
            <a:spAutoFit/>
          </a:bodyPr>
          <a:lstStyle/>
          <a:p>
            <a:pPr algn="ctr"/>
            <a:r>
              <a:rPr lang="de-DE" dirty="0">
                <a:solidFill>
                  <a:srgbClr val="D87800"/>
                </a:solidFill>
                <a:latin typeface="Verdana" panose="020B0604030504040204" pitchFamily="34" charset="0"/>
                <a:ea typeface="Verdana" panose="020B0604030504040204" pitchFamily="34" charset="0"/>
                <a:cs typeface="Verdana" panose="020B0604030504040204" pitchFamily="34" charset="0"/>
              </a:rPr>
              <a:t>geplantes </a:t>
            </a:r>
            <a:r>
              <a:rPr lang="de-DE" dirty="0" smtClean="0">
                <a:solidFill>
                  <a:srgbClr val="D87800"/>
                </a:solidFill>
                <a:latin typeface="Verdana" panose="020B0604030504040204" pitchFamily="34" charset="0"/>
                <a:ea typeface="Verdana" panose="020B0604030504040204" pitchFamily="34" charset="0"/>
                <a:cs typeface="Verdana" panose="020B0604030504040204" pitchFamily="34" charset="0"/>
              </a:rPr>
              <a:t>Wohngebäude</a:t>
            </a:r>
            <a:endParaRPr lang="de-DE" dirty="0">
              <a:solidFill>
                <a:srgbClr val="D87800"/>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AutoShape 62"/>
          <p:cNvSpPr>
            <a:spLocks noChangeArrowheads="1"/>
          </p:cNvSpPr>
          <p:nvPr/>
        </p:nvSpPr>
        <p:spPr bwMode="auto">
          <a:xfrm rot="10800000">
            <a:off x="7034213" y="2089150"/>
            <a:ext cx="612775" cy="215900"/>
          </a:xfrm>
          <a:prstGeom prst="rightArrow">
            <a:avLst>
              <a:gd name="adj1" fmla="val 50000"/>
              <a:gd name="adj2" fmla="val 70956"/>
            </a:avLst>
          </a:prstGeom>
          <a:solidFill>
            <a:srgbClr val="FF0000"/>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3" name="Text Box 63"/>
          <p:cNvSpPr txBox="1">
            <a:spLocks noChangeArrowheads="1"/>
          </p:cNvSpPr>
          <p:nvPr/>
        </p:nvSpPr>
        <p:spPr bwMode="auto">
          <a:xfrm>
            <a:off x="5026699" y="1994090"/>
            <a:ext cx="2677983" cy="1025831"/>
          </a:xfrm>
          <a:prstGeom prst="rect">
            <a:avLst/>
          </a:prstGeom>
          <a:noFill/>
          <a:ln w="9525">
            <a:noFill/>
            <a:miter lim="800000"/>
            <a:headEnd/>
            <a:tailEnd/>
          </a:ln>
        </p:spPr>
        <p:txBody>
          <a:bodyPr wrap="none" lIns="91348" tIns="45675" rIns="91348" bIns="45675">
            <a:spAutoFit/>
          </a:bodyPr>
          <a:lstStyle/>
          <a:p>
            <a:pPr algn="ctr"/>
            <a:r>
              <a:rPr lang="de-DE" sz="14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H´</a:t>
            </a:r>
            <a:r>
              <a:rPr lang="de-DE" sz="14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T</a:t>
            </a:r>
            <a:r>
              <a:rPr lang="de-DE" sz="1400" b="1"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14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real</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1400" baseline="-25000" dirty="0" err="1">
                <a:solidFill>
                  <a:srgbClr val="005E59"/>
                </a:solidFill>
                <a:latin typeface="Verdana" panose="020B0604030504040204" pitchFamily="34" charset="0"/>
                <a:ea typeface="Verdana" panose="020B0604030504040204" pitchFamily="34" charset="0"/>
                <a:cs typeface="Verdana" panose="020B0604030504040204" pitchFamily="34" charset="0"/>
              </a:rPr>
              <a:t>spezif</a:t>
            </a: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1400"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Transmissionswärmeverlust  </a:t>
            </a:r>
            <a:endPar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(berechnet aus  den geplanten U-Werten </a:t>
            </a:r>
          </a:p>
          <a:p>
            <a:pPr algn="ctr"/>
            <a:r>
              <a:rPr lang="de-DE" sz="14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z.B. für Boden, Wand Dach, Fenster)</a:t>
            </a:r>
          </a:p>
          <a:p>
            <a:pPr algn="ctr"/>
            <a:endParaRPr lang="de-DE" sz="1400" b="1" baseline="-250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64" name="AutoShape 64"/>
          <p:cNvSpPr>
            <a:spLocks noChangeArrowheads="1"/>
          </p:cNvSpPr>
          <p:nvPr/>
        </p:nvSpPr>
        <p:spPr bwMode="auto">
          <a:xfrm rot="10800000">
            <a:off x="7177088" y="3081338"/>
            <a:ext cx="574675" cy="215900"/>
          </a:xfrm>
          <a:prstGeom prst="leftArrow">
            <a:avLst>
              <a:gd name="adj1" fmla="val 50000"/>
              <a:gd name="adj2" fmla="val 66544"/>
            </a:avLst>
          </a:prstGeom>
          <a:solidFill>
            <a:srgbClr val="FF9900"/>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5" name="Text Box 65"/>
          <p:cNvSpPr txBox="1">
            <a:spLocks noChangeArrowheads="1"/>
          </p:cNvSpPr>
          <p:nvPr/>
        </p:nvSpPr>
        <p:spPr bwMode="auto">
          <a:xfrm>
            <a:off x="5527112" y="3028950"/>
            <a:ext cx="1606344" cy="307686"/>
          </a:xfrm>
          <a:prstGeom prst="rect">
            <a:avLst/>
          </a:prstGeom>
          <a:noFill/>
          <a:ln w="9525">
            <a:noFill/>
            <a:miter lim="800000"/>
            <a:headEnd/>
            <a:tailEnd/>
          </a:ln>
        </p:spPr>
        <p:txBody>
          <a:bodyPr wrap="none" lIns="91348" tIns="45675" rIns="91348" bIns="45675">
            <a:spAutoFit/>
          </a:bodyPr>
          <a:lstStyle/>
          <a:p>
            <a:pPr algn="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Lüftung </a:t>
            </a:r>
            <a:r>
              <a:rPr lang="de-DE" sz="14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geplant</a:t>
            </a:r>
            <a:endPar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AutoShape 66"/>
          <p:cNvSpPr>
            <a:spLocks noChangeArrowheads="1"/>
          </p:cNvSpPr>
          <p:nvPr/>
        </p:nvSpPr>
        <p:spPr bwMode="auto">
          <a:xfrm rot="10800000">
            <a:off x="7177088" y="3405188"/>
            <a:ext cx="574675" cy="215900"/>
          </a:xfrm>
          <a:prstGeom prst="leftArrow">
            <a:avLst>
              <a:gd name="adj1" fmla="val 50000"/>
              <a:gd name="adj2" fmla="val 66544"/>
            </a:avLst>
          </a:prstGeom>
          <a:solidFill>
            <a:srgbClr val="FF9900"/>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7" name="Text Box 67"/>
          <p:cNvSpPr txBox="1">
            <a:spLocks noChangeArrowheads="1"/>
          </p:cNvSpPr>
          <p:nvPr/>
        </p:nvSpPr>
        <p:spPr bwMode="auto">
          <a:xfrm>
            <a:off x="5497331" y="3381375"/>
            <a:ext cx="1646419" cy="307686"/>
          </a:xfrm>
          <a:prstGeom prst="rect">
            <a:avLst/>
          </a:prstGeom>
          <a:noFill/>
          <a:ln w="9525">
            <a:noFill/>
            <a:miter lim="800000"/>
            <a:headEnd/>
            <a:tailEnd/>
          </a:ln>
        </p:spPr>
        <p:txBody>
          <a:bodyPr wrap="none" lIns="91348" tIns="45675" rIns="91348" bIns="45675">
            <a:spAutoFit/>
          </a:bodyPr>
          <a:lstStyle/>
          <a:p>
            <a:pPr algn="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Heizung </a:t>
            </a:r>
            <a:r>
              <a:rPr lang="de-DE" sz="14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geplant</a:t>
            </a:r>
            <a:endPar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AutoShape 68"/>
          <p:cNvSpPr>
            <a:spLocks noChangeArrowheads="1"/>
          </p:cNvSpPr>
          <p:nvPr/>
        </p:nvSpPr>
        <p:spPr bwMode="auto">
          <a:xfrm rot="10800000">
            <a:off x="7177088" y="3729038"/>
            <a:ext cx="574675" cy="215900"/>
          </a:xfrm>
          <a:prstGeom prst="leftArrow">
            <a:avLst>
              <a:gd name="adj1" fmla="val 50000"/>
              <a:gd name="adj2" fmla="val 66544"/>
            </a:avLst>
          </a:prstGeom>
          <a:solidFill>
            <a:srgbClr val="FF9900"/>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69" name="Text Box 69"/>
          <p:cNvSpPr txBox="1">
            <a:spLocks noChangeArrowheads="1"/>
          </p:cNvSpPr>
          <p:nvPr/>
        </p:nvSpPr>
        <p:spPr bwMode="auto">
          <a:xfrm>
            <a:off x="5503567" y="3714684"/>
            <a:ext cx="1654627" cy="307686"/>
          </a:xfrm>
          <a:prstGeom prst="rect">
            <a:avLst/>
          </a:prstGeom>
          <a:noFill/>
          <a:ln w="9525">
            <a:noFill/>
            <a:miter lim="800000"/>
            <a:headEnd/>
            <a:tailEnd/>
          </a:ln>
        </p:spPr>
        <p:txBody>
          <a:bodyPr wrap="none" lIns="91348" tIns="45675" rIns="91348" bIns="45675">
            <a:spAutoFit/>
          </a:bodyPr>
          <a:lstStyle/>
          <a:p>
            <a:pPr algn="r"/>
            <a:r>
              <a:rPr lang="de-DE" sz="1400" dirty="0" err="1" smtClean="0">
                <a:solidFill>
                  <a:srgbClr val="005E59"/>
                </a:solidFill>
                <a:latin typeface="Verdana" panose="020B0604030504040204" pitchFamily="34" charset="0"/>
                <a:ea typeface="Verdana" panose="020B0604030504040204" pitchFamily="34" charset="0"/>
                <a:cs typeface="Verdana" panose="020B0604030504040204" pitchFamily="34" charset="0"/>
              </a:rPr>
              <a:t>Warmw</a:t>
            </a:r>
            <a:r>
              <a:rPr lang="de-DE" sz="14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geplant</a:t>
            </a:r>
            <a:endPar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AutoShape 72"/>
          <p:cNvSpPr>
            <a:spLocks noChangeArrowheads="1"/>
          </p:cNvSpPr>
          <p:nvPr/>
        </p:nvSpPr>
        <p:spPr bwMode="auto">
          <a:xfrm rot="5400000">
            <a:off x="8564320" y="5059604"/>
            <a:ext cx="503723" cy="468313"/>
          </a:xfrm>
          <a:custGeom>
            <a:avLst/>
            <a:gdLst>
              <a:gd name="T0" fmla="*/ 1936592417 w 21600"/>
              <a:gd name="T1" fmla="*/ 0 h 21600"/>
              <a:gd name="T2" fmla="*/ 0 w 21600"/>
              <a:gd name="T3" fmla="*/ 2147483647 h 21600"/>
              <a:gd name="T4" fmla="*/ 193659241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9525">
            <a:solidFill>
              <a:schemeClr val="tx1"/>
            </a:solidFill>
            <a:miter lim="800000"/>
            <a:headEnd/>
            <a:tailEnd/>
          </a:ln>
        </p:spPr>
        <p:txBody>
          <a:bodyPr wrap="none" anchor="ctr"/>
          <a:lstStyle/>
          <a:p>
            <a:endParaRPr lang="de-DE">
              <a:latin typeface="Verdana" panose="020B0604030504040204" pitchFamily="34" charset="0"/>
              <a:ea typeface="Verdana" panose="020B0604030504040204" pitchFamily="34" charset="0"/>
              <a:cs typeface="Verdana" panose="020B0604030504040204" pitchFamily="34" charset="0"/>
            </a:endParaRPr>
          </a:p>
        </p:txBody>
      </p:sp>
      <p:sp>
        <p:nvSpPr>
          <p:cNvPr id="71" name="Text Box 73"/>
          <p:cNvSpPr txBox="1">
            <a:spLocks noChangeArrowheads="1"/>
          </p:cNvSpPr>
          <p:nvPr/>
        </p:nvSpPr>
        <p:spPr bwMode="auto">
          <a:xfrm>
            <a:off x="7605713" y="5505450"/>
            <a:ext cx="2719387" cy="1159201"/>
          </a:xfrm>
          <a:prstGeom prst="rect">
            <a:avLst/>
          </a:prstGeom>
          <a:noFill/>
          <a:ln w="9525">
            <a:noFill/>
            <a:miter lim="800000"/>
            <a:headEnd/>
            <a:tailEnd/>
          </a:ln>
        </p:spPr>
        <p:txBody>
          <a:bodyPr lIns="91348" tIns="45675" rIns="91348" bIns="45675">
            <a:spAutoFit/>
          </a:bodyPr>
          <a:lstStyle/>
          <a:p>
            <a:pPr algn="ctr"/>
            <a:r>
              <a:rPr lang="de-DE" sz="2000" b="1" dirty="0" err="1">
                <a:solidFill>
                  <a:srgbClr val="005E59"/>
                </a:solidFill>
                <a:latin typeface="Verdana" panose="020B0604030504040204" pitchFamily="34" charset="0"/>
                <a:ea typeface="Verdana" panose="020B0604030504040204" pitchFamily="34" charset="0"/>
                <a:cs typeface="Verdana" panose="020B0604030504040204" pitchFamily="34" charset="0"/>
              </a:rPr>
              <a:t>Q</a:t>
            </a:r>
            <a:r>
              <a:rPr lang="de-DE" sz="2000" b="1" baseline="-25000" dirty="0" err="1">
                <a:solidFill>
                  <a:srgbClr val="005E59"/>
                </a:solidFill>
                <a:latin typeface="Verdana" panose="020B0604030504040204" pitchFamily="34" charset="0"/>
                <a:ea typeface="Verdana" panose="020B0604030504040204" pitchFamily="34" charset="0"/>
                <a:cs typeface="Verdana" panose="020B0604030504040204" pitchFamily="34" charset="0"/>
              </a:rPr>
              <a:t>p,real</a:t>
            </a:r>
            <a:r>
              <a:rPr lang="de-DE" sz="2000" b="1" dirty="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1" dirty="0" err="1">
                <a:solidFill>
                  <a:srgbClr val="005E59"/>
                </a:solidFill>
                <a:latin typeface="Verdana" panose="020B0604030504040204" pitchFamily="34" charset="0"/>
                <a:ea typeface="Verdana" panose="020B0604030504040204" pitchFamily="34" charset="0"/>
                <a:cs typeface="Verdana" panose="020B0604030504040204" pitchFamily="34" charset="0"/>
              </a:rPr>
              <a:t>Q</a:t>
            </a:r>
            <a:r>
              <a:rPr lang="de-DE" sz="2000" b="1" baseline="-25000" dirty="0" err="1">
                <a:solidFill>
                  <a:srgbClr val="005E59"/>
                </a:solidFill>
                <a:latin typeface="Verdana" panose="020B0604030504040204" pitchFamily="34" charset="0"/>
                <a:ea typeface="Verdana" panose="020B0604030504040204" pitchFamily="34" charset="0"/>
                <a:cs typeface="Verdana" panose="020B0604030504040204" pitchFamily="34" charset="0"/>
              </a:rPr>
              <a:t>p,max</a:t>
            </a:r>
            <a:endParaRPr lang="de-DE" sz="2000" b="1" baseline="-25000" dirty="0">
              <a:solidFill>
                <a:srgbClr val="005E59"/>
              </a:solidFill>
              <a:latin typeface="Verdana" panose="020B0604030504040204" pitchFamily="34" charset="0"/>
              <a:ea typeface="Verdana" panose="020B0604030504040204" pitchFamily="34" charset="0"/>
              <a:cs typeface="Verdana" panose="020B0604030504040204" pitchFamily="34" charset="0"/>
            </a:endParaRPr>
          </a:p>
          <a:p>
            <a:pPr algn="ctr"/>
            <a:r>
              <a:rPr lang="de-DE" sz="20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H´</a:t>
            </a:r>
            <a:r>
              <a:rPr lang="de-DE" sz="20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T; real</a:t>
            </a:r>
            <a:r>
              <a:rPr lang="de-DE" sz="2000" b="1" baseline="-30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1"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H´</a:t>
            </a:r>
            <a:r>
              <a:rPr lang="de-DE" sz="20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T; </a:t>
            </a:r>
            <a:r>
              <a:rPr lang="de-DE" sz="2000" b="1" baseline="-25000" dirty="0" err="1" smtClean="0">
                <a:solidFill>
                  <a:srgbClr val="005E59"/>
                </a:solidFill>
                <a:latin typeface="Verdana" panose="020B0604030504040204" pitchFamily="34" charset="0"/>
                <a:ea typeface="Verdana" panose="020B0604030504040204" pitchFamily="34" charset="0"/>
                <a:cs typeface="Verdana" panose="020B0604030504040204" pitchFamily="34" charset="0"/>
              </a:rPr>
              <a:t>Ref</a:t>
            </a:r>
            <a:endParaRPr lang="de-DE" sz="20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endParaRPr>
          </a:p>
          <a:p>
            <a:pPr algn="ctr"/>
            <a:r>
              <a:rPr lang="de-DE" sz="2000" b="1" baseline="-250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2000" baseline="-25000" dirty="0">
                <a:solidFill>
                  <a:srgbClr val="005E59"/>
                </a:solidFill>
                <a:latin typeface="Verdana" panose="020B0604030504040204" pitchFamily="34" charset="0"/>
                <a:ea typeface="Verdana" panose="020B0604030504040204" pitchFamily="34" charset="0"/>
                <a:cs typeface="Verdana" panose="020B0604030504040204" pitchFamily="34" charset="0"/>
              </a:rPr>
              <a:t> </a:t>
            </a:r>
          </a:p>
          <a:p>
            <a:pPr algn="ctr"/>
            <a:r>
              <a:rPr lang="de-DE" sz="1600" dirty="0">
                <a:solidFill>
                  <a:srgbClr val="005E59"/>
                </a:solidFill>
                <a:latin typeface="Verdana" panose="020B0604030504040204" pitchFamily="34" charset="0"/>
                <a:ea typeface="Verdana" panose="020B0604030504040204" pitchFamily="34" charset="0"/>
                <a:cs typeface="Verdana" panose="020B0604030504040204" pitchFamily="34" charset="0"/>
              </a:rPr>
              <a:t>sol. Eintrag </a:t>
            </a:r>
            <a:r>
              <a:rPr lang="de-DE" sz="1600" dirty="0" smtClean="0">
                <a:solidFill>
                  <a:srgbClr val="005E59"/>
                </a:solidFill>
                <a:latin typeface="Verdana" panose="020B0604030504040204" pitchFamily="34" charset="0"/>
                <a:ea typeface="Verdana" panose="020B0604030504040204" pitchFamily="34" charset="0"/>
                <a:cs typeface="Verdana" panose="020B0604030504040204" pitchFamily="34" charset="0"/>
              </a:rPr>
              <a:t>≤ </a:t>
            </a:r>
            <a:r>
              <a:rPr lang="de-DE" sz="1600" dirty="0">
                <a:solidFill>
                  <a:srgbClr val="005E59"/>
                </a:solidFill>
                <a:latin typeface="Verdana" panose="020B0604030504040204" pitchFamily="34" charset="0"/>
                <a:ea typeface="Verdana" panose="020B0604030504040204" pitchFamily="34" charset="0"/>
                <a:cs typeface="Verdana" panose="020B0604030504040204" pitchFamily="34" charset="0"/>
              </a:rPr>
              <a:t>DIN 4108</a:t>
            </a:r>
          </a:p>
        </p:txBody>
      </p:sp>
      <p:sp>
        <p:nvSpPr>
          <p:cNvPr id="72" name="AutoShape 74"/>
          <p:cNvSpPr>
            <a:spLocks noChangeArrowheads="1"/>
          </p:cNvSpPr>
          <p:nvPr/>
        </p:nvSpPr>
        <p:spPr bwMode="auto">
          <a:xfrm>
            <a:off x="2677133" y="4851400"/>
            <a:ext cx="5112567" cy="1657350"/>
          </a:xfrm>
          <a:prstGeom prst="leftRightArrowCallout">
            <a:avLst>
              <a:gd name="adj1" fmla="val 25000"/>
              <a:gd name="adj2" fmla="val 25000"/>
              <a:gd name="adj3" fmla="val 36363"/>
              <a:gd name="adj4" fmla="val 50000"/>
            </a:avLst>
          </a:prstGeom>
          <a:noFill/>
          <a:ln w="9525">
            <a:solidFill>
              <a:schemeClr val="tx1"/>
            </a:solidFill>
            <a:miter lim="800000"/>
            <a:headEnd/>
            <a:tailEnd/>
          </a:ln>
        </p:spPr>
        <p:txBody>
          <a:bodyPr wrap="none" lIns="91348" tIns="45675" rIns="91348" bIns="45675" anchor="ctr"/>
          <a:lstStyle/>
          <a:p>
            <a:pPr algn="ctr"/>
            <a:endParaRPr lang="de-DE" sz="1700"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algn="ctr"/>
            <a:r>
              <a:rPr lang="de-DE" sz="1400" b="1" dirty="0">
                <a:solidFill>
                  <a:srgbClr val="005E59"/>
                </a:solidFill>
                <a:latin typeface="Verdana" panose="020B0604030504040204" pitchFamily="34" charset="0"/>
                <a:ea typeface="Verdana" panose="020B0604030504040204" pitchFamily="34" charset="0"/>
                <a:cs typeface="Verdana" panose="020B0604030504040204" pitchFamily="34" charset="0"/>
              </a:rPr>
              <a:t>Nutzungsspezifisch:</a:t>
            </a:r>
          </a:p>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Innentemperatur</a:t>
            </a:r>
          </a:p>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Luftwechsel</a:t>
            </a:r>
          </a:p>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Wärmelasten</a:t>
            </a:r>
          </a:p>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Nutzungszeiten</a:t>
            </a:r>
          </a:p>
          <a:p>
            <a:pPr algn="ctr"/>
            <a:r>
              <a:rPr lang="de-DE" sz="1400" dirty="0">
                <a:solidFill>
                  <a:srgbClr val="005E59"/>
                </a:solidFill>
                <a:latin typeface="Verdana" panose="020B0604030504040204" pitchFamily="34" charset="0"/>
                <a:ea typeface="Verdana" panose="020B0604030504040204" pitchFamily="34" charset="0"/>
                <a:cs typeface="Verdana" panose="020B0604030504040204" pitchFamily="34" charset="0"/>
              </a:rPr>
              <a:t>Warmwasserbedarf</a:t>
            </a:r>
          </a:p>
          <a:p>
            <a:pPr algn="ctr"/>
            <a:endParaRPr lang="de-DE" sz="1700" dirty="0">
              <a:latin typeface="Verdana" panose="020B0604030504040204" pitchFamily="34" charset="0"/>
              <a:ea typeface="Verdana" panose="020B0604030504040204" pitchFamily="34" charset="0"/>
              <a:cs typeface="Verdana" panose="020B0604030504040204" pitchFamily="34" charset="0"/>
            </a:endParaRPr>
          </a:p>
        </p:txBody>
      </p:sp>
      <p:sp>
        <p:nvSpPr>
          <p:cNvPr id="74" name="Textplatzhalter 2"/>
          <p:cNvSpPr>
            <a:spLocks noGrp="1"/>
          </p:cNvSpPr>
          <p:nvPr>
            <p:ph type="body" sz="quarter" idx="12"/>
          </p:nvPr>
        </p:nvSpPr>
        <p:spPr>
          <a:xfrm>
            <a:off x="339725" y="893763"/>
            <a:ext cx="12071350" cy="956175"/>
          </a:xfrm>
        </p:spPr>
        <p:txBody>
          <a:bodyPr/>
          <a:lstStyle/>
          <a:p>
            <a:pPr marL="457200" indent="-457200" defTabSz="1006475">
              <a:spcBef>
                <a:spcPct val="50000"/>
              </a:spcBef>
              <a:buSzPct val="150000"/>
            </a:pPr>
            <a:r>
              <a:rPr lang="de-DE" dirty="0"/>
              <a:t>EnEV-Referenzgebäude-Berechnungsverfahren für Wohngebäude </a:t>
            </a:r>
          </a:p>
        </p:txBody>
      </p:sp>
    </p:spTree>
    <p:extLst>
      <p:ext uri="{BB962C8B-B14F-4D97-AF65-F5344CB8AC3E}">
        <p14:creationId xmlns:p14="http://schemas.microsoft.com/office/powerpoint/2010/main" val="228845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t="8333" r="1634"/>
          <a:stretch>
            <a:fillRect/>
          </a:stretch>
        </p:blipFill>
        <p:spPr bwMode="auto">
          <a:xfrm>
            <a:off x="369315" y="5994073"/>
            <a:ext cx="9366884" cy="713050"/>
          </a:xfrm>
          <a:prstGeom prst="rect">
            <a:avLst/>
          </a:prstGeom>
          <a:noFill/>
          <a:ln w="9525">
            <a:noFill/>
            <a:miter lim="800000"/>
            <a:headEnd/>
            <a:tailEnd/>
          </a:ln>
        </p:spPr>
      </p:pic>
      <p:pic>
        <p:nvPicPr>
          <p:cNvPr id="7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2590" y="733772"/>
            <a:ext cx="9049385" cy="5289612"/>
          </a:xfrm>
          <a:prstGeom prst="rect">
            <a:avLst/>
          </a:prstGeom>
          <a:noFill/>
          <a:ln w="9525">
            <a:noFill/>
            <a:miter lim="800000"/>
            <a:headEnd/>
            <a:tailEnd/>
          </a:ln>
        </p:spPr>
      </p:pic>
    </p:spTree>
    <p:extLst>
      <p:ext uri="{BB962C8B-B14F-4D97-AF65-F5344CB8AC3E}">
        <p14:creationId xmlns:p14="http://schemas.microsoft.com/office/powerpoint/2010/main" val="16251026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0" fill="hold"/>
                                        <p:tgtEl>
                                          <p:spTgt spid="73"/>
                                        </p:tgtEl>
                                        <p:attrNameLst>
                                          <p:attrName>ppt_x</p:attrName>
                                        </p:attrNameLst>
                                      </p:cBhvr>
                                      <p:tavLst>
                                        <p:tav tm="0">
                                          <p:val>
                                            <p:strVal val="#ppt_x"/>
                                          </p:val>
                                        </p:tav>
                                        <p:tav tm="100000">
                                          <p:val>
                                            <p:strVal val="#ppt_x"/>
                                          </p:val>
                                        </p:tav>
                                      </p:tavLst>
                                    </p:anim>
                                    <p:anim calcmode="lin" valueType="num">
                                      <p:cBhvr additive="base">
                                        <p:cTn id="8" dur="50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Benutzerdefiniert 5">
      <a:dk1>
        <a:sysClr val="windowText" lastClr="000000"/>
      </a:dk1>
      <a:lt1>
        <a:sysClr val="window" lastClr="FFFFFF"/>
      </a:lt1>
      <a:dk2>
        <a:srgbClr val="077979"/>
      </a:dk2>
      <a:lt2>
        <a:srgbClr val="E7E6E6"/>
      </a:lt2>
      <a:accent1>
        <a:srgbClr val="62BADE"/>
      </a:accent1>
      <a:accent2>
        <a:srgbClr val="077979"/>
      </a:accent2>
      <a:accent3>
        <a:srgbClr val="BFCE00"/>
      </a:accent3>
      <a:accent4>
        <a:srgbClr val="4AA023"/>
      </a:accent4>
      <a:accent5>
        <a:srgbClr val="FABD00"/>
      </a:accent5>
      <a:accent6>
        <a:srgbClr val="D87800"/>
      </a:accent6>
      <a:hlink>
        <a:srgbClr val="62BADE"/>
      </a:hlink>
      <a:folHlink>
        <a:srgbClr val="BFCE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Benutzerdefiniert</PresentationFormat>
  <Paragraphs>262</Paragraphs>
  <Slides>37</Slides>
  <Notes>1</Notes>
  <HiddenSlides>2</HiddenSlides>
  <MMClips>0</MMClips>
  <ScaleCrop>false</ScaleCrop>
  <HeadingPairs>
    <vt:vector size="6" baseType="variant">
      <vt:variant>
        <vt:lpstr>Design</vt:lpstr>
      </vt:variant>
      <vt:variant>
        <vt:i4>1</vt:i4>
      </vt:variant>
      <vt:variant>
        <vt:lpstr>Eingebettete OLE-Server</vt:lpstr>
      </vt:variant>
      <vt:variant>
        <vt:i4>0</vt:i4>
      </vt:variant>
      <vt:variant>
        <vt:lpstr>Folientitel</vt:lpstr>
      </vt:variant>
      <vt:variant>
        <vt:i4>37</vt:i4>
      </vt:variant>
    </vt:vector>
  </HeadingPairs>
  <TitlesOfParts>
    <vt:vector size="38" baseType="lpstr">
      <vt:lpstr>Office</vt:lpstr>
      <vt:lpstr>Einsatzmöglichkeiten Erneuerbarer Energien in Wohngebäuden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Sollfrank</dc:creator>
  <cp:lastModifiedBy>Dauer, Sylvia</cp:lastModifiedBy>
  <cp:revision>138</cp:revision>
  <dcterms:created xsi:type="dcterms:W3CDTF">2019-01-17T14:34:45Z</dcterms:created>
  <dcterms:modified xsi:type="dcterms:W3CDTF">2019-09-10T09:31:38Z</dcterms:modified>
</cp:coreProperties>
</file>